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56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40640-6B40-44EE-9B6B-44824DBEE5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62F78E7-754D-486C-AB64-64F96388A2CC}">
      <dgm:prSet/>
      <dgm:spPr/>
      <dgm:t>
        <a:bodyPr/>
        <a:lstStyle/>
        <a:p>
          <a:pPr>
            <a:lnSpc>
              <a:spcPct val="100000"/>
            </a:lnSpc>
          </a:pPr>
          <a:r>
            <a:rPr lang="en-US" dirty="0">
              <a:solidFill>
                <a:schemeClr val="bg1"/>
              </a:solidFill>
            </a:rPr>
            <a:t>Evaluate the precision and effectiveness but also the shortcomings of these instruments.</a:t>
          </a:r>
        </a:p>
      </dgm:t>
    </dgm:pt>
    <dgm:pt modelId="{444EEECD-FDA0-4E54-93BA-FCA2905044DC}" type="parTrans" cxnId="{29F3C9F6-AA82-4AA6-B8AC-E41D2A6520E4}">
      <dgm:prSet/>
      <dgm:spPr/>
      <dgm:t>
        <a:bodyPr/>
        <a:lstStyle/>
        <a:p>
          <a:endParaRPr lang="en-US"/>
        </a:p>
      </dgm:t>
    </dgm:pt>
    <dgm:pt modelId="{6DD13FF4-2A90-4EB6-B745-5D9E937391A5}" type="sibTrans" cxnId="{29F3C9F6-AA82-4AA6-B8AC-E41D2A6520E4}">
      <dgm:prSet/>
      <dgm:spPr/>
      <dgm:t>
        <a:bodyPr/>
        <a:lstStyle/>
        <a:p>
          <a:endParaRPr lang="en-US"/>
        </a:p>
      </dgm:t>
    </dgm:pt>
    <dgm:pt modelId="{5CA57B49-3111-48F8-80FF-E27261DB83FE}">
      <dgm:prSet/>
      <dgm:spPr/>
      <dgm:t>
        <a:bodyPr/>
        <a:lstStyle/>
        <a:p>
          <a:pPr>
            <a:lnSpc>
              <a:spcPct val="100000"/>
            </a:lnSpc>
          </a:pPr>
          <a:r>
            <a:rPr lang="en-US" dirty="0">
              <a:solidFill>
                <a:schemeClr val="bg1"/>
              </a:solidFill>
            </a:rPr>
            <a:t>Analysis of the Predictive Capabilities of Cybersecurity Tools and Techniques</a:t>
          </a:r>
        </a:p>
      </dgm:t>
    </dgm:pt>
    <dgm:pt modelId="{A945FC76-EB4D-4118-92C1-E5D1157B5638}" type="parTrans" cxnId="{2A4363DD-017A-40E9-8E64-E59FAE699D71}">
      <dgm:prSet/>
      <dgm:spPr/>
      <dgm:t>
        <a:bodyPr/>
        <a:lstStyle/>
        <a:p>
          <a:endParaRPr lang="en-US"/>
        </a:p>
      </dgm:t>
    </dgm:pt>
    <dgm:pt modelId="{3FF21C72-D9C4-4B33-8BBD-78B65255177B}" type="sibTrans" cxnId="{2A4363DD-017A-40E9-8E64-E59FAE699D71}">
      <dgm:prSet/>
      <dgm:spPr/>
      <dgm:t>
        <a:bodyPr/>
        <a:lstStyle/>
        <a:p>
          <a:endParaRPr lang="en-US"/>
        </a:p>
      </dgm:t>
    </dgm:pt>
    <dgm:pt modelId="{0830CAE6-3BA7-49B9-B483-313AB897A050}">
      <dgm:prSet/>
      <dgm:spPr/>
      <dgm:t>
        <a:bodyPr/>
        <a:lstStyle/>
        <a:p>
          <a:pPr>
            <a:lnSpc>
              <a:spcPct val="100000"/>
            </a:lnSpc>
          </a:pPr>
          <a:r>
            <a:rPr lang="en-US" dirty="0">
              <a:solidFill>
                <a:schemeClr val="bg1"/>
              </a:solidFill>
            </a:rPr>
            <a:t>To include the often underestimated human elements of CS</a:t>
          </a:r>
        </a:p>
      </dgm:t>
    </dgm:pt>
    <dgm:pt modelId="{A26D0A24-2454-4654-B59A-5A34CF3E8B6C}" type="parTrans" cxnId="{D4D8D1A8-B571-4DA6-9C2D-1D249F2A005C}">
      <dgm:prSet/>
      <dgm:spPr/>
      <dgm:t>
        <a:bodyPr/>
        <a:lstStyle/>
        <a:p>
          <a:endParaRPr lang="en-US"/>
        </a:p>
      </dgm:t>
    </dgm:pt>
    <dgm:pt modelId="{66DDB3C9-FD0E-4A6D-9CAA-E875E828467B}" type="sibTrans" cxnId="{D4D8D1A8-B571-4DA6-9C2D-1D249F2A005C}">
      <dgm:prSet/>
      <dgm:spPr/>
      <dgm:t>
        <a:bodyPr/>
        <a:lstStyle/>
        <a:p>
          <a:endParaRPr lang="en-US"/>
        </a:p>
      </dgm:t>
    </dgm:pt>
    <dgm:pt modelId="{D2DAEE01-4BAC-467B-A342-789D1F6EE2AB}" type="pres">
      <dgm:prSet presAssocID="{EB540640-6B40-44EE-9B6B-44824DBEE5B1}" presName="root" presStyleCnt="0">
        <dgm:presLayoutVars>
          <dgm:dir/>
          <dgm:resizeHandles val="exact"/>
        </dgm:presLayoutVars>
      </dgm:prSet>
      <dgm:spPr/>
    </dgm:pt>
    <dgm:pt modelId="{E5EF7A45-6CE4-4742-A830-A790103F2DB0}" type="pres">
      <dgm:prSet presAssocID="{262F78E7-754D-486C-AB64-64F96388A2CC}" presName="compNode" presStyleCnt="0"/>
      <dgm:spPr/>
    </dgm:pt>
    <dgm:pt modelId="{704FAE3D-8E81-4ACB-96BE-4744D262FF16}" type="pres">
      <dgm:prSet presAssocID="{262F78E7-754D-486C-AB64-64F96388A2CC}" presName="bgRect" presStyleLbl="bgShp" presStyleIdx="0" presStyleCnt="3"/>
      <dgm:spPr/>
    </dgm:pt>
    <dgm:pt modelId="{2D498D41-B788-4FF5-A96F-C62935C862DC}" type="pres">
      <dgm:prSet presAssocID="{262F78E7-754D-486C-AB64-64F96388A2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ext>
      </dgm:extLst>
    </dgm:pt>
    <dgm:pt modelId="{6EB9C4DD-8F22-4816-894B-AB12C2C471AA}" type="pres">
      <dgm:prSet presAssocID="{262F78E7-754D-486C-AB64-64F96388A2CC}" presName="spaceRect" presStyleCnt="0"/>
      <dgm:spPr/>
    </dgm:pt>
    <dgm:pt modelId="{30A8DD1D-6841-4819-8A7F-7F3C7533F1F3}" type="pres">
      <dgm:prSet presAssocID="{262F78E7-754D-486C-AB64-64F96388A2CC}" presName="parTx" presStyleLbl="revTx" presStyleIdx="0" presStyleCnt="3">
        <dgm:presLayoutVars>
          <dgm:chMax val="0"/>
          <dgm:chPref val="0"/>
        </dgm:presLayoutVars>
      </dgm:prSet>
      <dgm:spPr/>
    </dgm:pt>
    <dgm:pt modelId="{521FE215-B7AE-438D-B0F4-8762C39D4BC9}" type="pres">
      <dgm:prSet presAssocID="{6DD13FF4-2A90-4EB6-B745-5D9E937391A5}" presName="sibTrans" presStyleCnt="0"/>
      <dgm:spPr/>
    </dgm:pt>
    <dgm:pt modelId="{734F8617-CC84-4674-8282-A56AF029970F}" type="pres">
      <dgm:prSet presAssocID="{5CA57B49-3111-48F8-80FF-E27261DB83FE}" presName="compNode" presStyleCnt="0"/>
      <dgm:spPr/>
    </dgm:pt>
    <dgm:pt modelId="{18F958CE-C993-45CA-9681-54B4477D30ED}" type="pres">
      <dgm:prSet presAssocID="{5CA57B49-3111-48F8-80FF-E27261DB83FE}" presName="bgRect" presStyleLbl="bgShp" presStyleIdx="1" presStyleCnt="3"/>
      <dgm:spPr/>
    </dgm:pt>
    <dgm:pt modelId="{7F18B2E9-FD65-4C5A-9274-28ACCC2BE542}" type="pres">
      <dgm:prSet presAssocID="{5CA57B49-3111-48F8-80FF-E27261DB83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3AFAE920-6E68-4113-93D3-F54A0D65E2C3}" type="pres">
      <dgm:prSet presAssocID="{5CA57B49-3111-48F8-80FF-E27261DB83FE}" presName="spaceRect" presStyleCnt="0"/>
      <dgm:spPr/>
    </dgm:pt>
    <dgm:pt modelId="{7B2ED068-C2D9-42D7-BA01-E404D7891ABD}" type="pres">
      <dgm:prSet presAssocID="{5CA57B49-3111-48F8-80FF-E27261DB83FE}" presName="parTx" presStyleLbl="revTx" presStyleIdx="1" presStyleCnt="3">
        <dgm:presLayoutVars>
          <dgm:chMax val="0"/>
          <dgm:chPref val="0"/>
        </dgm:presLayoutVars>
      </dgm:prSet>
      <dgm:spPr/>
    </dgm:pt>
    <dgm:pt modelId="{5812720B-D108-483D-A4F0-5CF356619FE5}" type="pres">
      <dgm:prSet presAssocID="{3FF21C72-D9C4-4B33-8BBD-78B65255177B}" presName="sibTrans" presStyleCnt="0"/>
      <dgm:spPr/>
    </dgm:pt>
    <dgm:pt modelId="{FB3FCD5A-E125-4A12-9971-5001BAD694AD}" type="pres">
      <dgm:prSet presAssocID="{0830CAE6-3BA7-49B9-B483-313AB897A050}" presName="compNode" presStyleCnt="0"/>
      <dgm:spPr/>
    </dgm:pt>
    <dgm:pt modelId="{F3667C9F-5D76-4393-9083-7BD09D6BB441}" type="pres">
      <dgm:prSet presAssocID="{0830CAE6-3BA7-49B9-B483-313AB897A050}" presName="bgRect" presStyleLbl="bgShp" presStyleIdx="2" presStyleCnt="3"/>
      <dgm:spPr/>
    </dgm:pt>
    <dgm:pt modelId="{515C6550-22A6-421F-B63F-76968593D541}" type="pres">
      <dgm:prSet presAssocID="{0830CAE6-3BA7-49B9-B483-313AB897A0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88725718-0852-481E-AD51-115295D2193D}" type="pres">
      <dgm:prSet presAssocID="{0830CAE6-3BA7-49B9-B483-313AB897A050}" presName="spaceRect" presStyleCnt="0"/>
      <dgm:spPr/>
    </dgm:pt>
    <dgm:pt modelId="{204B9BD5-3710-4443-992E-8ADCBAF3C995}" type="pres">
      <dgm:prSet presAssocID="{0830CAE6-3BA7-49B9-B483-313AB897A050}" presName="parTx" presStyleLbl="revTx" presStyleIdx="2" presStyleCnt="3">
        <dgm:presLayoutVars>
          <dgm:chMax val="0"/>
          <dgm:chPref val="0"/>
        </dgm:presLayoutVars>
      </dgm:prSet>
      <dgm:spPr/>
    </dgm:pt>
  </dgm:ptLst>
  <dgm:cxnLst>
    <dgm:cxn modelId="{1A7B6561-E250-4FF3-88E7-CD1770269BBA}" type="presOf" srcId="{0830CAE6-3BA7-49B9-B483-313AB897A050}" destId="{204B9BD5-3710-4443-992E-8ADCBAF3C995}" srcOrd="0" destOrd="0" presId="urn:microsoft.com/office/officeart/2018/2/layout/IconVerticalSolidList"/>
    <dgm:cxn modelId="{D4D8D1A8-B571-4DA6-9C2D-1D249F2A005C}" srcId="{EB540640-6B40-44EE-9B6B-44824DBEE5B1}" destId="{0830CAE6-3BA7-49B9-B483-313AB897A050}" srcOrd="2" destOrd="0" parTransId="{A26D0A24-2454-4654-B59A-5A34CF3E8B6C}" sibTransId="{66DDB3C9-FD0E-4A6D-9CAA-E875E828467B}"/>
    <dgm:cxn modelId="{2A4363DD-017A-40E9-8E64-E59FAE699D71}" srcId="{EB540640-6B40-44EE-9B6B-44824DBEE5B1}" destId="{5CA57B49-3111-48F8-80FF-E27261DB83FE}" srcOrd="1" destOrd="0" parTransId="{A945FC76-EB4D-4118-92C1-E5D1157B5638}" sibTransId="{3FF21C72-D9C4-4B33-8BBD-78B65255177B}"/>
    <dgm:cxn modelId="{7608FBDE-384B-4D3A-99DD-9956A761613F}" type="presOf" srcId="{5CA57B49-3111-48F8-80FF-E27261DB83FE}" destId="{7B2ED068-C2D9-42D7-BA01-E404D7891ABD}" srcOrd="0" destOrd="0" presId="urn:microsoft.com/office/officeart/2018/2/layout/IconVerticalSolidList"/>
    <dgm:cxn modelId="{CDA877E8-2575-41D6-9FA7-F38C922A67E3}" type="presOf" srcId="{262F78E7-754D-486C-AB64-64F96388A2CC}" destId="{30A8DD1D-6841-4819-8A7F-7F3C7533F1F3}" srcOrd="0" destOrd="0" presId="urn:microsoft.com/office/officeart/2018/2/layout/IconVerticalSolidList"/>
    <dgm:cxn modelId="{E61AF9F2-AEAB-444D-9CDB-0598CC10CFEB}" type="presOf" srcId="{EB540640-6B40-44EE-9B6B-44824DBEE5B1}" destId="{D2DAEE01-4BAC-467B-A342-789D1F6EE2AB}" srcOrd="0" destOrd="0" presId="urn:microsoft.com/office/officeart/2018/2/layout/IconVerticalSolidList"/>
    <dgm:cxn modelId="{29F3C9F6-AA82-4AA6-B8AC-E41D2A6520E4}" srcId="{EB540640-6B40-44EE-9B6B-44824DBEE5B1}" destId="{262F78E7-754D-486C-AB64-64F96388A2CC}" srcOrd="0" destOrd="0" parTransId="{444EEECD-FDA0-4E54-93BA-FCA2905044DC}" sibTransId="{6DD13FF4-2A90-4EB6-B745-5D9E937391A5}"/>
    <dgm:cxn modelId="{8F85E8D0-1D5F-4353-A7A2-794634C2978F}" type="presParOf" srcId="{D2DAEE01-4BAC-467B-A342-789D1F6EE2AB}" destId="{E5EF7A45-6CE4-4742-A830-A790103F2DB0}" srcOrd="0" destOrd="0" presId="urn:microsoft.com/office/officeart/2018/2/layout/IconVerticalSolidList"/>
    <dgm:cxn modelId="{7F6911FB-7E7A-4117-B5F7-9976B4D89782}" type="presParOf" srcId="{E5EF7A45-6CE4-4742-A830-A790103F2DB0}" destId="{704FAE3D-8E81-4ACB-96BE-4744D262FF16}" srcOrd="0" destOrd="0" presId="urn:microsoft.com/office/officeart/2018/2/layout/IconVerticalSolidList"/>
    <dgm:cxn modelId="{CCE66D84-4FFD-412C-8602-6BF6CABFA22E}" type="presParOf" srcId="{E5EF7A45-6CE4-4742-A830-A790103F2DB0}" destId="{2D498D41-B788-4FF5-A96F-C62935C862DC}" srcOrd="1" destOrd="0" presId="urn:microsoft.com/office/officeart/2018/2/layout/IconVerticalSolidList"/>
    <dgm:cxn modelId="{2A1ADE11-4617-4F4B-81CC-E22B7A5CCE74}" type="presParOf" srcId="{E5EF7A45-6CE4-4742-A830-A790103F2DB0}" destId="{6EB9C4DD-8F22-4816-894B-AB12C2C471AA}" srcOrd="2" destOrd="0" presId="urn:microsoft.com/office/officeart/2018/2/layout/IconVerticalSolidList"/>
    <dgm:cxn modelId="{69F119F7-9557-4022-8C84-0CE9D46C36F3}" type="presParOf" srcId="{E5EF7A45-6CE4-4742-A830-A790103F2DB0}" destId="{30A8DD1D-6841-4819-8A7F-7F3C7533F1F3}" srcOrd="3" destOrd="0" presId="urn:microsoft.com/office/officeart/2018/2/layout/IconVerticalSolidList"/>
    <dgm:cxn modelId="{A139DA50-17A7-44E7-B4F1-0ECA120065F3}" type="presParOf" srcId="{D2DAEE01-4BAC-467B-A342-789D1F6EE2AB}" destId="{521FE215-B7AE-438D-B0F4-8762C39D4BC9}" srcOrd="1" destOrd="0" presId="urn:microsoft.com/office/officeart/2018/2/layout/IconVerticalSolidList"/>
    <dgm:cxn modelId="{50346A41-DF2B-4EAA-ABC5-E54C42910AD2}" type="presParOf" srcId="{D2DAEE01-4BAC-467B-A342-789D1F6EE2AB}" destId="{734F8617-CC84-4674-8282-A56AF029970F}" srcOrd="2" destOrd="0" presId="urn:microsoft.com/office/officeart/2018/2/layout/IconVerticalSolidList"/>
    <dgm:cxn modelId="{AE994EBB-26E3-4488-84DD-3B6D03527B67}" type="presParOf" srcId="{734F8617-CC84-4674-8282-A56AF029970F}" destId="{18F958CE-C993-45CA-9681-54B4477D30ED}" srcOrd="0" destOrd="0" presId="urn:microsoft.com/office/officeart/2018/2/layout/IconVerticalSolidList"/>
    <dgm:cxn modelId="{F0D1C03E-F296-4D12-8B9E-AB48248B0B87}" type="presParOf" srcId="{734F8617-CC84-4674-8282-A56AF029970F}" destId="{7F18B2E9-FD65-4C5A-9274-28ACCC2BE542}" srcOrd="1" destOrd="0" presId="urn:microsoft.com/office/officeart/2018/2/layout/IconVerticalSolidList"/>
    <dgm:cxn modelId="{31430C99-EE79-456B-9FA1-805CAECDFF0D}" type="presParOf" srcId="{734F8617-CC84-4674-8282-A56AF029970F}" destId="{3AFAE920-6E68-4113-93D3-F54A0D65E2C3}" srcOrd="2" destOrd="0" presId="urn:microsoft.com/office/officeart/2018/2/layout/IconVerticalSolidList"/>
    <dgm:cxn modelId="{11AA3DFF-4977-4A92-B517-341EB78760BA}" type="presParOf" srcId="{734F8617-CC84-4674-8282-A56AF029970F}" destId="{7B2ED068-C2D9-42D7-BA01-E404D7891ABD}" srcOrd="3" destOrd="0" presId="urn:microsoft.com/office/officeart/2018/2/layout/IconVerticalSolidList"/>
    <dgm:cxn modelId="{F996665C-C8CD-4F18-A153-B1908E8D6D69}" type="presParOf" srcId="{D2DAEE01-4BAC-467B-A342-789D1F6EE2AB}" destId="{5812720B-D108-483D-A4F0-5CF356619FE5}" srcOrd="3" destOrd="0" presId="urn:microsoft.com/office/officeart/2018/2/layout/IconVerticalSolidList"/>
    <dgm:cxn modelId="{03878CE3-BDDD-41D0-954D-10A25E6F14A8}" type="presParOf" srcId="{D2DAEE01-4BAC-467B-A342-789D1F6EE2AB}" destId="{FB3FCD5A-E125-4A12-9971-5001BAD694AD}" srcOrd="4" destOrd="0" presId="urn:microsoft.com/office/officeart/2018/2/layout/IconVerticalSolidList"/>
    <dgm:cxn modelId="{949DC51D-9CCB-4B4C-A6B2-71F36D894DB3}" type="presParOf" srcId="{FB3FCD5A-E125-4A12-9971-5001BAD694AD}" destId="{F3667C9F-5D76-4393-9083-7BD09D6BB441}" srcOrd="0" destOrd="0" presId="urn:microsoft.com/office/officeart/2018/2/layout/IconVerticalSolidList"/>
    <dgm:cxn modelId="{9494450F-1C3B-43D6-B397-108FAC59403E}" type="presParOf" srcId="{FB3FCD5A-E125-4A12-9971-5001BAD694AD}" destId="{515C6550-22A6-421F-B63F-76968593D541}" srcOrd="1" destOrd="0" presId="urn:microsoft.com/office/officeart/2018/2/layout/IconVerticalSolidList"/>
    <dgm:cxn modelId="{335AF349-4FA5-4614-B2D6-F0E23A0962D5}" type="presParOf" srcId="{FB3FCD5A-E125-4A12-9971-5001BAD694AD}" destId="{88725718-0852-481E-AD51-115295D2193D}" srcOrd="2" destOrd="0" presId="urn:microsoft.com/office/officeart/2018/2/layout/IconVerticalSolidList"/>
    <dgm:cxn modelId="{C8FC4460-81A7-4412-ABB3-01B62020C6C9}" type="presParOf" srcId="{FB3FCD5A-E125-4A12-9971-5001BAD694AD}" destId="{204B9BD5-3710-4443-992E-8ADCBAF3C99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668812-D84E-437E-8C11-6FF6BCA915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1357A79-6C5A-4A3B-ADD3-F8281FBFBA0D}">
      <dgm:prSet/>
      <dgm:spPr/>
      <dgm:t>
        <a:bodyPr/>
        <a:lstStyle/>
        <a:p>
          <a:pPr>
            <a:defRPr cap="all"/>
          </a:pPr>
          <a:r>
            <a:rPr lang="en-US" dirty="0"/>
            <a:t>Each person is different, but why are all the security measures the same (</a:t>
          </a:r>
          <a:r>
            <a:rPr lang="en-US" dirty="0" err="1"/>
            <a:t>Hadlington</a:t>
          </a:r>
          <a:r>
            <a:rPr lang="en-US" dirty="0"/>
            <a:t>, 2017) ? Maybe the security tools should be understandable to be used by everyone</a:t>
          </a:r>
        </a:p>
      </dgm:t>
    </dgm:pt>
    <dgm:pt modelId="{FA76CBC0-2573-43DC-B674-BD610D5A62B9}" type="parTrans" cxnId="{306EA9BA-81B0-4046-8640-A7DAD2E81F5E}">
      <dgm:prSet/>
      <dgm:spPr/>
      <dgm:t>
        <a:bodyPr/>
        <a:lstStyle/>
        <a:p>
          <a:endParaRPr lang="en-US"/>
        </a:p>
      </dgm:t>
    </dgm:pt>
    <dgm:pt modelId="{236D16B2-84FF-4DDB-BE10-A65065848C55}" type="sibTrans" cxnId="{306EA9BA-81B0-4046-8640-A7DAD2E81F5E}">
      <dgm:prSet/>
      <dgm:spPr/>
      <dgm:t>
        <a:bodyPr/>
        <a:lstStyle/>
        <a:p>
          <a:endParaRPr lang="en-US"/>
        </a:p>
      </dgm:t>
    </dgm:pt>
    <dgm:pt modelId="{B57A435A-B864-43C8-B4C3-EA6B0161012C}">
      <dgm:prSet/>
      <dgm:spPr/>
      <dgm:t>
        <a:bodyPr/>
        <a:lstStyle/>
        <a:p>
          <a:pPr>
            <a:defRPr cap="all"/>
          </a:pPr>
          <a:r>
            <a:rPr lang="en-US" dirty="0"/>
            <a:t>Human-centric cybersecurity Solutions, Security tools or  policies which are not easy to use by humans will not be applicable eventually and will add stress or be ignored  (Furnell, 2005)</a:t>
          </a:r>
        </a:p>
      </dgm:t>
    </dgm:pt>
    <dgm:pt modelId="{3DD760A4-B44F-42F7-946A-5F6A26510D7F}" type="parTrans" cxnId="{0ED1F2E0-17D1-4FD4-835F-3334CA280DA8}">
      <dgm:prSet/>
      <dgm:spPr/>
      <dgm:t>
        <a:bodyPr/>
        <a:lstStyle/>
        <a:p>
          <a:endParaRPr lang="en-US"/>
        </a:p>
      </dgm:t>
    </dgm:pt>
    <dgm:pt modelId="{97F11939-6F32-408A-8C2B-C3BE9FF1302B}" type="sibTrans" cxnId="{0ED1F2E0-17D1-4FD4-835F-3334CA280DA8}">
      <dgm:prSet/>
      <dgm:spPr/>
      <dgm:t>
        <a:bodyPr/>
        <a:lstStyle/>
        <a:p>
          <a:endParaRPr lang="en-US"/>
        </a:p>
      </dgm:t>
    </dgm:pt>
    <dgm:pt modelId="{EA21A471-7ECA-466A-A86E-B009BE796576}">
      <dgm:prSet/>
      <dgm:spPr/>
      <dgm:t>
        <a:bodyPr/>
        <a:lstStyle/>
        <a:p>
          <a:pPr>
            <a:defRPr cap="all"/>
          </a:pPr>
          <a:r>
            <a:rPr lang="en-US"/>
            <a:t>Insider threats. No matter how perfect a Cybersecurity countermeasure can be the internal threats are far more  dangerous than the external ones but nobody considers them (Randazzo, 2004)</a:t>
          </a:r>
        </a:p>
      </dgm:t>
    </dgm:pt>
    <dgm:pt modelId="{1F623301-EF29-4C62-A83D-F4163AB4A1B5}" type="parTrans" cxnId="{1E2E607B-7EFB-4D5C-9B35-BB7B11AEACED}">
      <dgm:prSet/>
      <dgm:spPr/>
      <dgm:t>
        <a:bodyPr/>
        <a:lstStyle/>
        <a:p>
          <a:endParaRPr lang="en-US"/>
        </a:p>
      </dgm:t>
    </dgm:pt>
    <dgm:pt modelId="{A692E594-356A-400B-846E-5ECC536EBE7B}" type="sibTrans" cxnId="{1E2E607B-7EFB-4D5C-9B35-BB7B11AEACED}">
      <dgm:prSet/>
      <dgm:spPr/>
      <dgm:t>
        <a:bodyPr/>
        <a:lstStyle/>
        <a:p>
          <a:endParaRPr lang="en-US"/>
        </a:p>
      </dgm:t>
    </dgm:pt>
    <dgm:pt modelId="{56D4FDE5-D687-4F47-9786-17A6A6DE4F41}" type="pres">
      <dgm:prSet presAssocID="{78668812-D84E-437E-8C11-6FF6BCA9152B}" presName="root" presStyleCnt="0">
        <dgm:presLayoutVars>
          <dgm:dir/>
          <dgm:resizeHandles val="exact"/>
        </dgm:presLayoutVars>
      </dgm:prSet>
      <dgm:spPr/>
    </dgm:pt>
    <dgm:pt modelId="{D0DC6DC1-B6CC-404F-B035-44281E6E7500}" type="pres">
      <dgm:prSet presAssocID="{61357A79-6C5A-4A3B-ADD3-F8281FBFBA0D}" presName="compNode" presStyleCnt="0"/>
      <dgm:spPr/>
    </dgm:pt>
    <dgm:pt modelId="{99507CE9-C0FA-4CF9-9664-5358791BE321}" type="pres">
      <dgm:prSet presAssocID="{61357A79-6C5A-4A3B-ADD3-F8281FBFBA0D}" presName="iconBgRect" presStyleLbl="bgShp" presStyleIdx="0" presStyleCnt="3"/>
      <dgm:spPr/>
    </dgm:pt>
    <dgm:pt modelId="{617DA873-9FF5-432F-9FC4-6B17C77E60AC}" type="pres">
      <dgm:prSet presAssocID="{61357A79-6C5A-4A3B-ADD3-F8281FBFBA0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ployee Badge"/>
        </a:ext>
      </dgm:extLst>
    </dgm:pt>
    <dgm:pt modelId="{DC81B952-0CDA-4A4B-96B4-609FF5B78662}" type="pres">
      <dgm:prSet presAssocID="{61357A79-6C5A-4A3B-ADD3-F8281FBFBA0D}" presName="spaceRect" presStyleCnt="0"/>
      <dgm:spPr/>
    </dgm:pt>
    <dgm:pt modelId="{229879EA-CEC6-44C0-9F60-D7D920C324AF}" type="pres">
      <dgm:prSet presAssocID="{61357A79-6C5A-4A3B-ADD3-F8281FBFBA0D}" presName="textRect" presStyleLbl="revTx" presStyleIdx="0" presStyleCnt="3">
        <dgm:presLayoutVars>
          <dgm:chMax val="1"/>
          <dgm:chPref val="1"/>
        </dgm:presLayoutVars>
      </dgm:prSet>
      <dgm:spPr/>
    </dgm:pt>
    <dgm:pt modelId="{A76763C8-45D9-41CF-ADDF-298B359DB8EB}" type="pres">
      <dgm:prSet presAssocID="{236D16B2-84FF-4DDB-BE10-A65065848C55}" presName="sibTrans" presStyleCnt="0"/>
      <dgm:spPr/>
    </dgm:pt>
    <dgm:pt modelId="{739FBD14-DDF2-4BC6-AAA4-4E5FBF9B0D0E}" type="pres">
      <dgm:prSet presAssocID="{B57A435A-B864-43C8-B4C3-EA6B0161012C}" presName="compNode" presStyleCnt="0"/>
      <dgm:spPr/>
    </dgm:pt>
    <dgm:pt modelId="{95277BB2-8FA6-435C-8FFC-2FDB5F4C7FF2}" type="pres">
      <dgm:prSet presAssocID="{B57A435A-B864-43C8-B4C3-EA6B0161012C}" presName="iconBgRect" presStyleLbl="bgShp" presStyleIdx="1" presStyleCnt="3"/>
      <dgm:spPr/>
    </dgm:pt>
    <dgm:pt modelId="{304A7FCA-7ED6-4E53-9537-0098CCB25B5F}" type="pres">
      <dgm:prSet presAssocID="{B57A435A-B864-43C8-B4C3-EA6B016101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3C13BF02-8E6F-48AD-8BAE-7A16FA2A88F3}" type="pres">
      <dgm:prSet presAssocID="{B57A435A-B864-43C8-B4C3-EA6B0161012C}" presName="spaceRect" presStyleCnt="0"/>
      <dgm:spPr/>
    </dgm:pt>
    <dgm:pt modelId="{48137E7D-9EB2-4C5F-8ECB-79F751769DF0}" type="pres">
      <dgm:prSet presAssocID="{B57A435A-B864-43C8-B4C3-EA6B0161012C}" presName="textRect" presStyleLbl="revTx" presStyleIdx="1" presStyleCnt="3">
        <dgm:presLayoutVars>
          <dgm:chMax val="1"/>
          <dgm:chPref val="1"/>
        </dgm:presLayoutVars>
      </dgm:prSet>
      <dgm:spPr/>
    </dgm:pt>
    <dgm:pt modelId="{080674E6-76F4-4A1E-9A97-34CF01CB3590}" type="pres">
      <dgm:prSet presAssocID="{97F11939-6F32-408A-8C2B-C3BE9FF1302B}" presName="sibTrans" presStyleCnt="0"/>
      <dgm:spPr/>
    </dgm:pt>
    <dgm:pt modelId="{779C6404-EAE2-490A-A6DF-A6F5B085CE7C}" type="pres">
      <dgm:prSet presAssocID="{EA21A471-7ECA-466A-A86E-B009BE796576}" presName="compNode" presStyleCnt="0"/>
      <dgm:spPr/>
    </dgm:pt>
    <dgm:pt modelId="{6AAFB313-5F40-403E-AD95-493CF6248CB6}" type="pres">
      <dgm:prSet presAssocID="{EA21A471-7ECA-466A-A86E-B009BE796576}" presName="iconBgRect" presStyleLbl="bgShp" presStyleIdx="2" presStyleCnt="3"/>
      <dgm:spPr/>
    </dgm:pt>
    <dgm:pt modelId="{B0E9159C-F1F8-46E5-8BC7-1D6C1FD682BE}" type="pres">
      <dgm:prSet presAssocID="{EA21A471-7ECA-466A-A86E-B009BE7965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E9D46CE1-23FA-4506-9B16-349351BD0525}" type="pres">
      <dgm:prSet presAssocID="{EA21A471-7ECA-466A-A86E-B009BE796576}" presName="spaceRect" presStyleCnt="0"/>
      <dgm:spPr/>
    </dgm:pt>
    <dgm:pt modelId="{8C563384-27E6-4332-A550-E4F5D68117FD}" type="pres">
      <dgm:prSet presAssocID="{EA21A471-7ECA-466A-A86E-B009BE796576}" presName="textRect" presStyleLbl="revTx" presStyleIdx="2" presStyleCnt="3">
        <dgm:presLayoutVars>
          <dgm:chMax val="1"/>
          <dgm:chPref val="1"/>
        </dgm:presLayoutVars>
      </dgm:prSet>
      <dgm:spPr/>
    </dgm:pt>
  </dgm:ptLst>
  <dgm:cxnLst>
    <dgm:cxn modelId="{1C7C0B22-2792-4192-B352-9585A0C0FB77}" type="presOf" srcId="{B57A435A-B864-43C8-B4C3-EA6B0161012C}" destId="{48137E7D-9EB2-4C5F-8ECB-79F751769DF0}" srcOrd="0" destOrd="0" presId="urn:microsoft.com/office/officeart/2018/5/layout/IconCircleLabelList"/>
    <dgm:cxn modelId="{1E2E607B-7EFB-4D5C-9B35-BB7B11AEACED}" srcId="{78668812-D84E-437E-8C11-6FF6BCA9152B}" destId="{EA21A471-7ECA-466A-A86E-B009BE796576}" srcOrd="2" destOrd="0" parTransId="{1F623301-EF29-4C62-A83D-F4163AB4A1B5}" sibTransId="{A692E594-356A-400B-846E-5ECC536EBE7B}"/>
    <dgm:cxn modelId="{2EDF9987-8CB1-4C4A-BB69-8D951CE4B183}" type="presOf" srcId="{EA21A471-7ECA-466A-A86E-B009BE796576}" destId="{8C563384-27E6-4332-A550-E4F5D68117FD}" srcOrd="0" destOrd="0" presId="urn:microsoft.com/office/officeart/2018/5/layout/IconCircleLabelList"/>
    <dgm:cxn modelId="{306EA9BA-81B0-4046-8640-A7DAD2E81F5E}" srcId="{78668812-D84E-437E-8C11-6FF6BCA9152B}" destId="{61357A79-6C5A-4A3B-ADD3-F8281FBFBA0D}" srcOrd="0" destOrd="0" parTransId="{FA76CBC0-2573-43DC-B674-BD610D5A62B9}" sibTransId="{236D16B2-84FF-4DDB-BE10-A65065848C55}"/>
    <dgm:cxn modelId="{0ED1F2E0-17D1-4FD4-835F-3334CA280DA8}" srcId="{78668812-D84E-437E-8C11-6FF6BCA9152B}" destId="{B57A435A-B864-43C8-B4C3-EA6B0161012C}" srcOrd="1" destOrd="0" parTransId="{3DD760A4-B44F-42F7-946A-5F6A26510D7F}" sibTransId="{97F11939-6F32-408A-8C2B-C3BE9FF1302B}"/>
    <dgm:cxn modelId="{C51E14ED-C0AC-42B6-9956-89B2F8C687E9}" type="presOf" srcId="{61357A79-6C5A-4A3B-ADD3-F8281FBFBA0D}" destId="{229879EA-CEC6-44C0-9F60-D7D920C324AF}" srcOrd="0" destOrd="0" presId="urn:microsoft.com/office/officeart/2018/5/layout/IconCircleLabelList"/>
    <dgm:cxn modelId="{065C43ED-300D-4248-869E-02E907BDBAAF}" type="presOf" srcId="{78668812-D84E-437E-8C11-6FF6BCA9152B}" destId="{56D4FDE5-D687-4F47-9786-17A6A6DE4F41}" srcOrd="0" destOrd="0" presId="urn:microsoft.com/office/officeart/2018/5/layout/IconCircleLabelList"/>
    <dgm:cxn modelId="{48BE4203-02E5-4FF1-873E-261FA45B7D9B}" type="presParOf" srcId="{56D4FDE5-D687-4F47-9786-17A6A6DE4F41}" destId="{D0DC6DC1-B6CC-404F-B035-44281E6E7500}" srcOrd="0" destOrd="0" presId="urn:microsoft.com/office/officeart/2018/5/layout/IconCircleLabelList"/>
    <dgm:cxn modelId="{E476DB86-87DE-4649-A2AA-E027E9B72515}" type="presParOf" srcId="{D0DC6DC1-B6CC-404F-B035-44281E6E7500}" destId="{99507CE9-C0FA-4CF9-9664-5358791BE321}" srcOrd="0" destOrd="0" presId="urn:microsoft.com/office/officeart/2018/5/layout/IconCircleLabelList"/>
    <dgm:cxn modelId="{CA17E497-6841-4199-9530-25B4F3945196}" type="presParOf" srcId="{D0DC6DC1-B6CC-404F-B035-44281E6E7500}" destId="{617DA873-9FF5-432F-9FC4-6B17C77E60AC}" srcOrd="1" destOrd="0" presId="urn:microsoft.com/office/officeart/2018/5/layout/IconCircleLabelList"/>
    <dgm:cxn modelId="{012D50AC-9CB9-4F93-BBC6-DBACCED2A47B}" type="presParOf" srcId="{D0DC6DC1-B6CC-404F-B035-44281E6E7500}" destId="{DC81B952-0CDA-4A4B-96B4-609FF5B78662}" srcOrd="2" destOrd="0" presId="urn:microsoft.com/office/officeart/2018/5/layout/IconCircleLabelList"/>
    <dgm:cxn modelId="{F93BC1A3-80E4-4636-9261-A0A03723472A}" type="presParOf" srcId="{D0DC6DC1-B6CC-404F-B035-44281E6E7500}" destId="{229879EA-CEC6-44C0-9F60-D7D920C324AF}" srcOrd="3" destOrd="0" presId="urn:microsoft.com/office/officeart/2018/5/layout/IconCircleLabelList"/>
    <dgm:cxn modelId="{10F4ED8F-1C53-4941-B456-B0E60E140C97}" type="presParOf" srcId="{56D4FDE5-D687-4F47-9786-17A6A6DE4F41}" destId="{A76763C8-45D9-41CF-ADDF-298B359DB8EB}" srcOrd="1" destOrd="0" presId="urn:microsoft.com/office/officeart/2018/5/layout/IconCircleLabelList"/>
    <dgm:cxn modelId="{D93154F0-F631-43E9-8E75-3D00A24E3023}" type="presParOf" srcId="{56D4FDE5-D687-4F47-9786-17A6A6DE4F41}" destId="{739FBD14-DDF2-4BC6-AAA4-4E5FBF9B0D0E}" srcOrd="2" destOrd="0" presId="urn:microsoft.com/office/officeart/2018/5/layout/IconCircleLabelList"/>
    <dgm:cxn modelId="{7519953F-F8BD-41F3-867D-574BD472D853}" type="presParOf" srcId="{739FBD14-DDF2-4BC6-AAA4-4E5FBF9B0D0E}" destId="{95277BB2-8FA6-435C-8FFC-2FDB5F4C7FF2}" srcOrd="0" destOrd="0" presId="urn:microsoft.com/office/officeart/2018/5/layout/IconCircleLabelList"/>
    <dgm:cxn modelId="{4CE0FF8C-C01E-421D-84FA-49E4D19C138E}" type="presParOf" srcId="{739FBD14-DDF2-4BC6-AAA4-4E5FBF9B0D0E}" destId="{304A7FCA-7ED6-4E53-9537-0098CCB25B5F}" srcOrd="1" destOrd="0" presId="urn:microsoft.com/office/officeart/2018/5/layout/IconCircleLabelList"/>
    <dgm:cxn modelId="{3965797D-D43C-48B3-8965-6153B6DFDD57}" type="presParOf" srcId="{739FBD14-DDF2-4BC6-AAA4-4E5FBF9B0D0E}" destId="{3C13BF02-8E6F-48AD-8BAE-7A16FA2A88F3}" srcOrd="2" destOrd="0" presId="urn:microsoft.com/office/officeart/2018/5/layout/IconCircleLabelList"/>
    <dgm:cxn modelId="{B130DCB4-50F2-4D7B-81DC-B8C1EC75C751}" type="presParOf" srcId="{739FBD14-DDF2-4BC6-AAA4-4E5FBF9B0D0E}" destId="{48137E7D-9EB2-4C5F-8ECB-79F751769DF0}" srcOrd="3" destOrd="0" presId="urn:microsoft.com/office/officeart/2018/5/layout/IconCircleLabelList"/>
    <dgm:cxn modelId="{28D30259-B8ED-42AF-A632-4330804A2ED2}" type="presParOf" srcId="{56D4FDE5-D687-4F47-9786-17A6A6DE4F41}" destId="{080674E6-76F4-4A1E-9A97-34CF01CB3590}" srcOrd="3" destOrd="0" presId="urn:microsoft.com/office/officeart/2018/5/layout/IconCircleLabelList"/>
    <dgm:cxn modelId="{40DB20C3-D857-4A09-81EF-B6F2584605D0}" type="presParOf" srcId="{56D4FDE5-D687-4F47-9786-17A6A6DE4F41}" destId="{779C6404-EAE2-490A-A6DF-A6F5B085CE7C}" srcOrd="4" destOrd="0" presId="urn:microsoft.com/office/officeart/2018/5/layout/IconCircleLabelList"/>
    <dgm:cxn modelId="{7D71F76C-D618-47E0-816E-0DAAFA453935}" type="presParOf" srcId="{779C6404-EAE2-490A-A6DF-A6F5B085CE7C}" destId="{6AAFB313-5F40-403E-AD95-493CF6248CB6}" srcOrd="0" destOrd="0" presId="urn:microsoft.com/office/officeart/2018/5/layout/IconCircleLabelList"/>
    <dgm:cxn modelId="{0D855547-38EA-45F8-BA63-06226362FD08}" type="presParOf" srcId="{779C6404-EAE2-490A-A6DF-A6F5B085CE7C}" destId="{B0E9159C-F1F8-46E5-8BC7-1D6C1FD682BE}" srcOrd="1" destOrd="0" presId="urn:microsoft.com/office/officeart/2018/5/layout/IconCircleLabelList"/>
    <dgm:cxn modelId="{3FED81EE-2F06-4EEE-9CA3-41C8DF6C6996}" type="presParOf" srcId="{779C6404-EAE2-490A-A6DF-A6F5B085CE7C}" destId="{E9D46CE1-23FA-4506-9B16-349351BD0525}" srcOrd="2" destOrd="0" presId="urn:microsoft.com/office/officeart/2018/5/layout/IconCircleLabelList"/>
    <dgm:cxn modelId="{A94BD05D-2F21-40F2-B1E9-085CE43B99B5}" type="presParOf" srcId="{779C6404-EAE2-490A-A6DF-A6F5B085CE7C}" destId="{8C563384-27E6-4332-A550-E4F5D68117FD}"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FAE3D-8E81-4ACB-96BE-4744D262FF16}">
      <dsp:nvSpPr>
        <dsp:cNvPr id="0" name=""/>
        <dsp:cNvSpPr/>
      </dsp:nvSpPr>
      <dsp:spPr>
        <a:xfrm>
          <a:off x="0" y="612"/>
          <a:ext cx="10427840" cy="1433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498D41-B788-4FF5-A96F-C62935C862DC}">
      <dsp:nvSpPr>
        <dsp:cNvPr id="0" name=""/>
        <dsp:cNvSpPr/>
      </dsp:nvSpPr>
      <dsp:spPr>
        <a:xfrm>
          <a:off x="433681" y="323185"/>
          <a:ext cx="788511" cy="7885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A8DD1D-6841-4819-8A7F-7F3C7533F1F3}">
      <dsp:nvSpPr>
        <dsp:cNvPr id="0" name=""/>
        <dsp:cNvSpPr/>
      </dsp:nvSpPr>
      <dsp:spPr>
        <a:xfrm>
          <a:off x="1655873" y="612"/>
          <a:ext cx="8771967" cy="1433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29" tIns="151729" rIns="151729" bIns="151729"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solidFill>
            </a:rPr>
            <a:t>Evaluate the precision and effectiveness but also the shortcomings of these instruments.</a:t>
          </a:r>
        </a:p>
      </dsp:txBody>
      <dsp:txXfrm>
        <a:off x="1655873" y="612"/>
        <a:ext cx="8771967" cy="1433656"/>
      </dsp:txXfrm>
    </dsp:sp>
    <dsp:sp modelId="{18F958CE-C993-45CA-9681-54B4477D30ED}">
      <dsp:nvSpPr>
        <dsp:cNvPr id="0" name=""/>
        <dsp:cNvSpPr/>
      </dsp:nvSpPr>
      <dsp:spPr>
        <a:xfrm>
          <a:off x="0" y="1792683"/>
          <a:ext cx="10427840" cy="1433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18B2E9-FD65-4C5A-9274-28ACCC2BE542}">
      <dsp:nvSpPr>
        <dsp:cNvPr id="0" name=""/>
        <dsp:cNvSpPr/>
      </dsp:nvSpPr>
      <dsp:spPr>
        <a:xfrm>
          <a:off x="433681" y="2115255"/>
          <a:ext cx="788511" cy="7885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2ED068-C2D9-42D7-BA01-E404D7891ABD}">
      <dsp:nvSpPr>
        <dsp:cNvPr id="0" name=""/>
        <dsp:cNvSpPr/>
      </dsp:nvSpPr>
      <dsp:spPr>
        <a:xfrm>
          <a:off x="1655873" y="1792683"/>
          <a:ext cx="8771967" cy="1433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29" tIns="151729" rIns="151729" bIns="151729"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solidFill>
            </a:rPr>
            <a:t>Analysis of the Predictive Capabilities of Cybersecurity Tools and Techniques</a:t>
          </a:r>
        </a:p>
      </dsp:txBody>
      <dsp:txXfrm>
        <a:off x="1655873" y="1792683"/>
        <a:ext cx="8771967" cy="1433656"/>
      </dsp:txXfrm>
    </dsp:sp>
    <dsp:sp modelId="{F3667C9F-5D76-4393-9083-7BD09D6BB441}">
      <dsp:nvSpPr>
        <dsp:cNvPr id="0" name=""/>
        <dsp:cNvSpPr/>
      </dsp:nvSpPr>
      <dsp:spPr>
        <a:xfrm>
          <a:off x="0" y="3584753"/>
          <a:ext cx="10427840" cy="1433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5C6550-22A6-421F-B63F-76968593D541}">
      <dsp:nvSpPr>
        <dsp:cNvPr id="0" name=""/>
        <dsp:cNvSpPr/>
      </dsp:nvSpPr>
      <dsp:spPr>
        <a:xfrm>
          <a:off x="433681" y="3907326"/>
          <a:ext cx="788511" cy="7885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B9BD5-3710-4443-992E-8ADCBAF3C995}">
      <dsp:nvSpPr>
        <dsp:cNvPr id="0" name=""/>
        <dsp:cNvSpPr/>
      </dsp:nvSpPr>
      <dsp:spPr>
        <a:xfrm>
          <a:off x="1655873" y="3584753"/>
          <a:ext cx="8771967" cy="1433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729" tIns="151729" rIns="151729" bIns="151729"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solidFill>
            </a:rPr>
            <a:t>To include the often underestimated human elements of CS</a:t>
          </a:r>
        </a:p>
      </dsp:txBody>
      <dsp:txXfrm>
        <a:off x="1655873" y="3584753"/>
        <a:ext cx="8771967" cy="1433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07CE9-C0FA-4CF9-9664-5358791BE321}">
      <dsp:nvSpPr>
        <dsp:cNvPr id="0" name=""/>
        <dsp:cNvSpPr/>
      </dsp:nvSpPr>
      <dsp:spPr>
        <a:xfrm>
          <a:off x="667049" y="209529"/>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7DA873-9FF5-432F-9FC4-6B17C77E60AC}">
      <dsp:nvSpPr>
        <dsp:cNvPr id="0" name=""/>
        <dsp:cNvSpPr/>
      </dsp:nvSpPr>
      <dsp:spPr>
        <a:xfrm>
          <a:off x="1061925" y="604404"/>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9879EA-CEC6-44C0-9F60-D7D920C324AF}">
      <dsp:nvSpPr>
        <dsp:cNvPr id="0" name=""/>
        <dsp:cNvSpPr/>
      </dsp:nvSpPr>
      <dsp:spPr>
        <a:xfrm>
          <a:off x="74737" y="2639529"/>
          <a:ext cx="30375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Each person is different, but why are all the security measures the same (</a:t>
          </a:r>
          <a:r>
            <a:rPr lang="en-US" sz="1100" kern="1200" dirty="0" err="1"/>
            <a:t>Hadlington</a:t>
          </a:r>
          <a:r>
            <a:rPr lang="en-US" sz="1100" kern="1200" dirty="0"/>
            <a:t>, 2017) ? Maybe the security tools should be understandable to be used by everyone</a:t>
          </a:r>
        </a:p>
      </dsp:txBody>
      <dsp:txXfrm>
        <a:off x="74737" y="2639529"/>
        <a:ext cx="3037500" cy="742500"/>
      </dsp:txXfrm>
    </dsp:sp>
    <dsp:sp modelId="{95277BB2-8FA6-435C-8FFC-2FDB5F4C7FF2}">
      <dsp:nvSpPr>
        <dsp:cNvPr id="0" name=""/>
        <dsp:cNvSpPr/>
      </dsp:nvSpPr>
      <dsp:spPr>
        <a:xfrm>
          <a:off x="4236112" y="209529"/>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A7FCA-7ED6-4E53-9537-0098CCB25B5F}">
      <dsp:nvSpPr>
        <dsp:cNvPr id="0" name=""/>
        <dsp:cNvSpPr/>
      </dsp:nvSpPr>
      <dsp:spPr>
        <a:xfrm>
          <a:off x="4630987" y="604404"/>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137E7D-9EB2-4C5F-8ECB-79F751769DF0}">
      <dsp:nvSpPr>
        <dsp:cNvPr id="0" name=""/>
        <dsp:cNvSpPr/>
      </dsp:nvSpPr>
      <dsp:spPr>
        <a:xfrm>
          <a:off x="3643800" y="2639529"/>
          <a:ext cx="30375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Human-centric cybersecurity Solutions, Security tools or  policies which are not easy to use by humans will not be applicable eventually and will add stress or be ignored  (Furnell, 2005)</a:t>
          </a:r>
        </a:p>
      </dsp:txBody>
      <dsp:txXfrm>
        <a:off x="3643800" y="2639529"/>
        <a:ext cx="3037500" cy="742500"/>
      </dsp:txXfrm>
    </dsp:sp>
    <dsp:sp modelId="{6AAFB313-5F40-403E-AD95-493CF6248CB6}">
      <dsp:nvSpPr>
        <dsp:cNvPr id="0" name=""/>
        <dsp:cNvSpPr/>
      </dsp:nvSpPr>
      <dsp:spPr>
        <a:xfrm>
          <a:off x="7805175" y="209529"/>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E9159C-F1F8-46E5-8BC7-1D6C1FD682BE}">
      <dsp:nvSpPr>
        <dsp:cNvPr id="0" name=""/>
        <dsp:cNvSpPr/>
      </dsp:nvSpPr>
      <dsp:spPr>
        <a:xfrm>
          <a:off x="8200050" y="604404"/>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563384-27E6-4332-A550-E4F5D68117FD}">
      <dsp:nvSpPr>
        <dsp:cNvPr id="0" name=""/>
        <dsp:cNvSpPr/>
      </dsp:nvSpPr>
      <dsp:spPr>
        <a:xfrm>
          <a:off x="7212862" y="2639529"/>
          <a:ext cx="30375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Insider threats. No matter how perfect a Cybersecurity countermeasure can be the internal threats are far more  dangerous than the external ones but nobody considers them (Randazzo, 2004)</a:t>
          </a:r>
        </a:p>
      </dsp:txBody>
      <dsp:txXfrm>
        <a:off x="7212862" y="2639529"/>
        <a:ext cx="3037500" cy="7425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11/28/2023</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186680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11/28/2023</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06172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11/28/2023</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33137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11/28/2023</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809357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11/28/2023</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9713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11/28/2023</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30107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11/28/2023</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55826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11/28/2023</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218051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11/28/2023</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28037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11/28/2023</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19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11/28/2023</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361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11/28/2023</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738083"/>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E1BC5A67-118C-4E4F-B36D-98915F747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olored pencils inside a pencil holder which is on top of a wood table">
            <a:extLst>
              <a:ext uri="{FF2B5EF4-FFF2-40B4-BE49-F238E27FC236}">
                <a16:creationId xmlns:a16="http://schemas.microsoft.com/office/drawing/2014/main" id="{6D95682C-1733-A8D4-1DC3-DCCDAB740EC2}"/>
              </a:ext>
            </a:extLst>
          </p:cNvPr>
          <p:cNvPicPr>
            <a:picLocks noChangeAspect="1"/>
          </p:cNvPicPr>
          <p:nvPr/>
        </p:nvPicPr>
        <p:blipFill rotWithShape="1">
          <a:blip r:embed="rId4">
            <a:alphaModFix amt="60000"/>
          </a:blip>
          <a:srcRect t="15760" r="-2" b="-2"/>
          <a:stretch/>
        </p:blipFill>
        <p:spPr>
          <a:xfrm>
            <a:off x="-4199" y="10"/>
            <a:ext cx="12196199" cy="6857990"/>
          </a:xfrm>
          <a:prstGeom prst="rect">
            <a:avLst/>
          </a:prstGeom>
        </p:spPr>
      </p:pic>
      <p:sp>
        <p:nvSpPr>
          <p:cNvPr id="91" name="Freeform: Shape 90">
            <a:extLst>
              <a:ext uri="{FF2B5EF4-FFF2-40B4-BE49-F238E27FC236}">
                <a16:creationId xmlns:a16="http://schemas.microsoft.com/office/drawing/2014/main" id="{820F8B35-FE0B-427D-9196-5DB8CC697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06494"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FAAE679-7FCB-1B65-048A-FA72D053425F}"/>
              </a:ext>
            </a:extLst>
          </p:cNvPr>
          <p:cNvSpPr>
            <a:spLocks noGrp="1"/>
          </p:cNvSpPr>
          <p:nvPr>
            <p:ph type="ctrTitle"/>
          </p:nvPr>
        </p:nvSpPr>
        <p:spPr>
          <a:xfrm>
            <a:off x="2661849" y="1921623"/>
            <a:ext cx="6868301" cy="1750731"/>
          </a:xfrm>
        </p:spPr>
        <p:txBody>
          <a:bodyPr vert="horz" lIns="91440" tIns="45720" rIns="91440" bIns="45720" rtlCol="0" anchor="b">
            <a:normAutofit/>
          </a:bodyPr>
          <a:lstStyle/>
          <a:p>
            <a:pPr algn="ctr"/>
            <a:r>
              <a:rPr lang="en-US">
                <a:solidFill>
                  <a:srgbClr val="FFFFFF"/>
                </a:solidFill>
              </a:rPr>
              <a:t>RMPP Research Proposal </a:t>
            </a:r>
          </a:p>
        </p:txBody>
      </p:sp>
      <p:sp>
        <p:nvSpPr>
          <p:cNvPr id="5" name="Subtitle 4">
            <a:extLst>
              <a:ext uri="{FF2B5EF4-FFF2-40B4-BE49-F238E27FC236}">
                <a16:creationId xmlns:a16="http://schemas.microsoft.com/office/drawing/2014/main" id="{1E1D5BF3-2B7D-C2E4-E2C6-5BC13A9491F0}"/>
              </a:ext>
            </a:extLst>
          </p:cNvPr>
          <p:cNvSpPr>
            <a:spLocks noGrp="1"/>
          </p:cNvSpPr>
          <p:nvPr>
            <p:ph type="subTitle" idx="1"/>
          </p:nvPr>
        </p:nvSpPr>
        <p:spPr>
          <a:xfrm>
            <a:off x="4448496" y="4936376"/>
            <a:ext cx="3295006" cy="847166"/>
          </a:xfrm>
        </p:spPr>
        <p:txBody>
          <a:bodyPr vert="horz" lIns="91440" tIns="45720" rIns="91440" bIns="45720" rtlCol="0">
            <a:normAutofit/>
          </a:bodyPr>
          <a:lstStyle/>
          <a:p>
            <a:pPr algn="ctr"/>
            <a:endParaRPr lang="en-US">
              <a:solidFill>
                <a:srgbClr val="FFFFFF"/>
              </a:solidFill>
            </a:endParaRPr>
          </a:p>
          <a:p>
            <a:pPr algn="ctr"/>
            <a:endParaRPr lang="en-US">
              <a:solidFill>
                <a:srgbClr val="FFFFFF"/>
              </a:solidFill>
            </a:endParaRPr>
          </a:p>
        </p:txBody>
      </p:sp>
      <p:cxnSp>
        <p:nvCxnSpPr>
          <p:cNvPr id="93" name="Straight Connector 92">
            <a:extLst>
              <a:ext uri="{FF2B5EF4-FFF2-40B4-BE49-F238E27FC236}">
                <a16:creationId xmlns:a16="http://schemas.microsoft.com/office/drawing/2014/main" id="{EF59B18A-94FC-4D49-98EB-BEC65B321A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76602" y="4316294"/>
            <a:ext cx="1458419"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30FACCFE-B485-23A4-DD79-31E1486957C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38270174"/>
      </p:ext>
    </p:extLst>
  </p:cSld>
  <p:clrMapOvr>
    <a:masterClrMapping/>
  </p:clrMapOvr>
  <mc:AlternateContent xmlns:mc="http://schemas.openxmlformats.org/markup-compatibility/2006">
    <mc:Choice xmlns:p14="http://schemas.microsoft.com/office/powerpoint/2010/main" Requires="p14">
      <p:transition spd="slow" p14:dur="2000" advTm="9969"/>
    </mc:Choice>
    <mc:Fallback>
      <p:transition spd="slow" advTm="9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700"/>
                                        <p:tgtEl>
                                          <p:spTgt spid="4"/>
                                        </p:tgtEl>
                                      </p:cBhvr>
                                    </p:animEffect>
                                  </p:childTnLst>
                                </p:cTn>
                              </p:par>
                              <p:par>
                                <p:cTn id="10" presetID="10" presetClass="entr" presetSubtype="0" fill="hold" grpId="0" nodeType="withEffect" nodePh="1">
                                  <p:stCondLst>
                                    <p:cond delay="1500"/>
                                  </p:stCondLst>
                                  <p:endCondLst>
                                    <p:cond evt="begin" delay="0">
                                      <p:tn val="10"/>
                                    </p:cond>
                                  </p:endCondLst>
                                  <p:iterate>
                                    <p:tmPct val="10000"/>
                                  </p:iterate>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03A97-F178-ADD0-5DA5-0A6D3FF9D250}"/>
              </a:ext>
            </a:extLst>
          </p:cNvPr>
          <p:cNvSpPr>
            <a:spLocks noGrp="1"/>
          </p:cNvSpPr>
          <p:nvPr>
            <p:ph type="title"/>
          </p:nvPr>
        </p:nvSpPr>
        <p:spPr>
          <a:xfrm>
            <a:off x="818384" y="266702"/>
            <a:ext cx="10427840" cy="629769"/>
          </a:xfrm>
        </p:spPr>
        <p:txBody>
          <a:bodyPr>
            <a:normAutofit fontScale="90000"/>
          </a:bodyPr>
          <a:lstStyle/>
          <a:p>
            <a:r>
              <a:rPr lang="en-US" sz="4100" dirty="0"/>
              <a:t>Gaps in Literature of the Research Proposal</a:t>
            </a:r>
            <a:endParaRPr lang="en-AE" sz="4100" dirty="0"/>
          </a:p>
        </p:txBody>
      </p:sp>
      <p:cxnSp>
        <p:nvCxnSpPr>
          <p:cNvPr id="11" name="Straight Connector 10">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571CD42-2066-6B6D-4CC8-85ED63F804D3}"/>
              </a:ext>
            </a:extLst>
          </p:cNvPr>
          <p:cNvGraphicFramePr>
            <a:graphicFrameLocks noGrp="1"/>
          </p:cNvGraphicFramePr>
          <p:nvPr>
            <p:ph idx="1"/>
            <p:extLst>
              <p:ext uri="{D42A27DB-BD31-4B8C-83A1-F6EECF244321}">
                <p14:modId xmlns:p14="http://schemas.microsoft.com/office/powerpoint/2010/main" val="1522204981"/>
              </p:ext>
            </p:extLst>
          </p:nvPr>
        </p:nvGraphicFramePr>
        <p:xfrm>
          <a:off x="952500" y="2536723"/>
          <a:ext cx="10325100" cy="35915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25D818EB-70A0-3F11-BDA8-B8EB0E37F5A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6388584"/>
      </p:ext>
    </p:extLst>
  </p:cSld>
  <p:clrMapOvr>
    <a:masterClrMapping/>
  </p:clrMapOvr>
  <mc:AlternateContent xmlns:mc="http://schemas.openxmlformats.org/markup-compatibility/2006">
    <mc:Choice xmlns:p14="http://schemas.microsoft.com/office/powerpoint/2010/main" Requires="p14">
      <p:transition spd="slow" p14:dur="2000" advTm="80494"/>
    </mc:Choice>
    <mc:Fallback>
      <p:transition spd="slow" advTm="80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0049E-B49E-A23B-8569-4490C77E1DFE}"/>
              </a:ext>
            </a:extLst>
          </p:cNvPr>
          <p:cNvSpPr>
            <a:spLocks noGrp="1"/>
          </p:cNvSpPr>
          <p:nvPr>
            <p:ph type="title"/>
          </p:nvPr>
        </p:nvSpPr>
        <p:spPr>
          <a:xfrm>
            <a:off x="784916" y="1415139"/>
            <a:ext cx="6796984" cy="627851"/>
          </a:xfrm>
        </p:spPr>
        <p:txBody>
          <a:bodyPr>
            <a:normAutofit fontScale="90000"/>
          </a:bodyPr>
          <a:lstStyle/>
          <a:p>
            <a:r>
              <a:rPr lang="en-US" dirty="0"/>
              <a:t>Methodology Research</a:t>
            </a:r>
            <a:endParaRPr lang="en-AE" dirty="0"/>
          </a:p>
        </p:txBody>
      </p:sp>
      <p:cxnSp>
        <p:nvCxnSpPr>
          <p:cNvPr id="18" name="Straight Connector 17">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799995"/>
            <a:ext cx="0" cy="325547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D4E3BA-1F25-AD10-3186-C9C7C9CFA492}"/>
              </a:ext>
            </a:extLst>
          </p:cNvPr>
          <p:cNvSpPr>
            <a:spLocks noGrp="1"/>
          </p:cNvSpPr>
          <p:nvPr>
            <p:ph idx="1"/>
          </p:nvPr>
        </p:nvSpPr>
        <p:spPr>
          <a:xfrm>
            <a:off x="1572638" y="2271713"/>
            <a:ext cx="6009262" cy="3867427"/>
          </a:xfrm>
        </p:spPr>
        <p:txBody>
          <a:bodyPr anchor="b">
            <a:normAutofit/>
          </a:bodyPr>
          <a:lstStyle/>
          <a:p>
            <a:pPr marL="0" indent="0">
              <a:lnSpc>
                <a:spcPct val="110000"/>
              </a:lnSpc>
              <a:buNone/>
            </a:pPr>
            <a:r>
              <a:rPr lang="en-US" sz="1600" dirty="0"/>
              <a:t>Mixed Method Approach</a:t>
            </a:r>
          </a:p>
          <a:p>
            <a:pPr marL="0" indent="0">
              <a:lnSpc>
                <a:spcPct val="110000"/>
              </a:lnSpc>
              <a:buNone/>
            </a:pPr>
            <a:endParaRPr lang="en-US" sz="1600" dirty="0"/>
          </a:p>
          <a:p>
            <a:pPr marL="0" indent="0">
              <a:lnSpc>
                <a:spcPct val="110000"/>
              </a:lnSpc>
              <a:buNone/>
            </a:pPr>
            <a:r>
              <a:rPr lang="en-US" sz="1600" dirty="0"/>
              <a:t>Qualitative: Individuals fill out online forms or interviews about how they feel or think, giving more detailed answers, but processing and </a:t>
            </a:r>
            <a:r>
              <a:rPr lang="en-US" sz="1600" dirty="0" err="1"/>
              <a:t>analysing</a:t>
            </a:r>
            <a:r>
              <a:rPr lang="en-US" sz="1600" dirty="0"/>
              <a:t> them takes time. Open-ended questions.</a:t>
            </a:r>
          </a:p>
          <a:p>
            <a:pPr marL="0" indent="0">
              <a:lnSpc>
                <a:spcPct val="110000"/>
              </a:lnSpc>
              <a:buNone/>
            </a:pPr>
            <a:endParaRPr lang="en-US" sz="1600" dirty="0"/>
          </a:p>
          <a:p>
            <a:pPr marL="0" indent="0">
              <a:lnSpc>
                <a:spcPct val="110000"/>
              </a:lnSpc>
              <a:buNone/>
            </a:pPr>
            <a:r>
              <a:rPr lang="en-US" sz="1600" dirty="0"/>
              <a:t>Quantitative: Closed-ended questions, multiple-choice questions, and ranking scales will be used in this survey, with responses rated on a Likert scale, SurveyMonkey or Google Forms to facilitate the process. Statistical software tools such as SPSS or R will </a:t>
            </a:r>
            <a:r>
              <a:rPr lang="en-US" sz="1600" dirty="0" err="1"/>
              <a:t>analyse</a:t>
            </a:r>
            <a:r>
              <a:rPr lang="en-US" sz="1600" dirty="0"/>
              <a:t> the data and calculate the mean, median, mode, and standard deviation. A more straightforward Process.</a:t>
            </a:r>
          </a:p>
          <a:p>
            <a:pPr marL="0" indent="0">
              <a:lnSpc>
                <a:spcPct val="110000"/>
              </a:lnSpc>
              <a:buNone/>
            </a:pPr>
            <a:endParaRPr lang="en-US" sz="1400" dirty="0"/>
          </a:p>
        </p:txBody>
      </p:sp>
      <p:pic>
        <p:nvPicPr>
          <p:cNvPr id="5" name="Picture 4" descr="A digital balance scale using circles">
            <a:extLst>
              <a:ext uri="{FF2B5EF4-FFF2-40B4-BE49-F238E27FC236}">
                <a16:creationId xmlns:a16="http://schemas.microsoft.com/office/drawing/2014/main" id="{3E3056CD-2062-2001-C64E-1E061B68646B}"/>
              </a:ext>
            </a:extLst>
          </p:cNvPr>
          <p:cNvPicPr>
            <a:picLocks noChangeAspect="1"/>
          </p:cNvPicPr>
          <p:nvPr/>
        </p:nvPicPr>
        <p:blipFill rotWithShape="1">
          <a:blip r:embed="rId4"/>
          <a:srcRect l="34363" r="31392" b="-2"/>
          <a:stretch/>
        </p:blipFill>
        <p:spPr>
          <a:xfrm>
            <a:off x="8305060" y="802534"/>
            <a:ext cx="2973279" cy="5252932"/>
          </a:xfrm>
          <a:custGeom>
            <a:avLst/>
            <a:gdLst/>
            <a:ahLst/>
            <a:cxnLst/>
            <a:rect l="l" t="t" r="r" b="b"/>
            <a:pathLst>
              <a:path w="2973279" h="5252932">
                <a:moveTo>
                  <a:pt x="1486464" y="0"/>
                </a:moveTo>
                <a:lnTo>
                  <a:pt x="1486817" y="0"/>
                </a:lnTo>
                <a:cubicBezTo>
                  <a:pt x="2307778" y="0"/>
                  <a:pt x="2973279" y="667085"/>
                  <a:pt x="2973279" y="1489968"/>
                </a:cubicBezTo>
                <a:lnTo>
                  <a:pt x="2973279" y="5252932"/>
                </a:lnTo>
                <a:lnTo>
                  <a:pt x="0" y="5252932"/>
                </a:lnTo>
                <a:lnTo>
                  <a:pt x="0" y="1489968"/>
                </a:lnTo>
                <a:cubicBezTo>
                  <a:pt x="0" y="667085"/>
                  <a:pt x="665498" y="0"/>
                  <a:pt x="1486464" y="0"/>
                </a:cubicBezTo>
                <a:close/>
              </a:path>
            </a:pathLst>
          </a:custGeom>
        </p:spPr>
      </p:pic>
      <p:pic>
        <p:nvPicPr>
          <p:cNvPr id="7" name="Audio 6">
            <a:hlinkClick r:id="" action="ppaction://media"/>
            <a:extLst>
              <a:ext uri="{FF2B5EF4-FFF2-40B4-BE49-F238E27FC236}">
                <a16:creationId xmlns:a16="http://schemas.microsoft.com/office/drawing/2014/main" id="{446E501D-D34B-A83F-BD86-1543835AA6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94928084"/>
      </p:ext>
    </p:extLst>
  </p:cSld>
  <p:clrMapOvr>
    <a:masterClrMapping/>
  </p:clrMapOvr>
  <mc:AlternateContent xmlns:mc="http://schemas.openxmlformats.org/markup-compatibility/2006">
    <mc:Choice xmlns:p14="http://schemas.microsoft.com/office/powerpoint/2010/main" Requires="p14">
      <p:transition spd="slow" p14:dur="2000" advTm="63407"/>
    </mc:Choice>
    <mc:Fallback>
      <p:transition spd="slow" advTm="63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5A493-735C-5650-8189-7C5886EB184A}"/>
              </a:ext>
            </a:extLst>
          </p:cNvPr>
          <p:cNvSpPr>
            <a:spLocks noGrp="1"/>
          </p:cNvSpPr>
          <p:nvPr>
            <p:ph type="title"/>
          </p:nvPr>
        </p:nvSpPr>
        <p:spPr>
          <a:xfrm>
            <a:off x="5152238" y="142965"/>
            <a:ext cx="6125361" cy="1560083"/>
          </a:xfrm>
        </p:spPr>
        <p:txBody>
          <a:bodyPr>
            <a:normAutofit/>
          </a:bodyPr>
          <a:lstStyle/>
          <a:p>
            <a:r>
              <a:rPr lang="en-US" sz="3200" dirty="0"/>
              <a:t>Ethical Considerations</a:t>
            </a:r>
            <a:endParaRPr lang="en-AE" sz="3200" dirty="0"/>
          </a:p>
        </p:txBody>
      </p:sp>
      <p:pic>
        <p:nvPicPr>
          <p:cNvPr id="5" name="Picture 4" descr="Exclamation mark on a yellow background">
            <a:extLst>
              <a:ext uri="{FF2B5EF4-FFF2-40B4-BE49-F238E27FC236}">
                <a16:creationId xmlns:a16="http://schemas.microsoft.com/office/drawing/2014/main" id="{C22147EC-0503-BEDF-3F4F-E9F394D6C9C5}"/>
              </a:ext>
            </a:extLst>
          </p:cNvPr>
          <p:cNvPicPr>
            <a:picLocks noChangeAspect="1"/>
          </p:cNvPicPr>
          <p:nvPr/>
        </p:nvPicPr>
        <p:blipFill rotWithShape="1">
          <a:blip r:embed="rId4"/>
          <a:srcRect l="31312" r="18393" b="-1"/>
          <a:stretch/>
        </p:blipFill>
        <p:spPr>
          <a:xfrm>
            <a:off x="1" y="-16591"/>
            <a:ext cx="4610100" cy="6874591"/>
          </a:xfrm>
          <a:prstGeom prst="rect">
            <a:avLst/>
          </a:prstGeom>
        </p:spPr>
      </p:pic>
      <p:cxnSp>
        <p:nvCxnSpPr>
          <p:cNvPr id="11" name="Straight Connector 1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7256CD-21AD-D70E-3DB4-AE6CC40F5CC3}"/>
              </a:ext>
            </a:extLst>
          </p:cNvPr>
          <p:cNvSpPr>
            <a:spLocks noGrp="1"/>
          </p:cNvSpPr>
          <p:nvPr>
            <p:ph idx="1"/>
          </p:nvPr>
        </p:nvSpPr>
        <p:spPr>
          <a:xfrm>
            <a:off x="5974717" y="1985963"/>
            <a:ext cx="5302882" cy="4262437"/>
          </a:xfrm>
        </p:spPr>
        <p:txBody>
          <a:bodyPr anchor="t">
            <a:normAutofit/>
          </a:bodyPr>
          <a:lstStyle/>
          <a:p>
            <a:pPr marL="457200" indent="-457200">
              <a:lnSpc>
                <a:spcPct val="110000"/>
              </a:lnSpc>
              <a:buFont typeface="+mj-lt"/>
              <a:buAutoNum type="arabicPeriod"/>
            </a:pPr>
            <a:r>
              <a:rPr lang="en-US" sz="1400" dirty="0"/>
              <a:t>Informed Consent. The Participants should know the exact nature of the research and how their data will be used (Saunders et al.,  2009)</a:t>
            </a:r>
          </a:p>
          <a:p>
            <a:pPr marL="457200" indent="-457200">
              <a:lnSpc>
                <a:spcPct val="110000"/>
              </a:lnSpc>
              <a:buFont typeface="+mj-lt"/>
              <a:buAutoNum type="arabicPeriod"/>
            </a:pPr>
            <a:endParaRPr lang="en-US" sz="1400" dirty="0"/>
          </a:p>
          <a:p>
            <a:pPr marL="457200" indent="-457200">
              <a:lnSpc>
                <a:spcPct val="110000"/>
              </a:lnSpc>
              <a:buFont typeface="+mj-lt"/>
              <a:buAutoNum type="arabicPeriod"/>
            </a:pPr>
            <a:r>
              <a:rPr lang="en-US" sz="1400" dirty="0"/>
              <a:t>Confidentiality and Anonymity of the participants. All the surveys and answers are personal opinions and should be kept private  (Israel &amp; Hay, 2006) to avoid profiling every person.</a:t>
            </a:r>
          </a:p>
          <a:p>
            <a:pPr marL="457200" indent="-457200">
              <a:lnSpc>
                <a:spcPct val="110000"/>
              </a:lnSpc>
              <a:buFont typeface="+mj-lt"/>
              <a:buAutoNum type="arabicPeriod"/>
            </a:pPr>
            <a:endParaRPr lang="en-US" sz="1400" dirty="0"/>
          </a:p>
          <a:p>
            <a:pPr marL="457200" indent="-457200">
              <a:lnSpc>
                <a:spcPct val="110000"/>
              </a:lnSpc>
              <a:buFont typeface="+mj-lt"/>
              <a:buAutoNum type="arabicPeriod"/>
            </a:pPr>
            <a:r>
              <a:rPr lang="en-US" sz="1400" dirty="0"/>
              <a:t>Data Protection and Privacy. GDPR in effect to determine how, for how long the data are stored and what rights has the participant for his own data (</a:t>
            </a:r>
            <a:r>
              <a:rPr lang="en-US" sz="1400" dirty="0" err="1"/>
              <a:t>Situr</a:t>
            </a:r>
            <a:r>
              <a:rPr lang="en-US" sz="1400" dirty="0"/>
              <a:t> et al., 2018). , in effect determines how and for how long the data are stored and what rights the participant has</a:t>
            </a:r>
            <a:endParaRPr lang="en-AE" sz="1400" dirty="0"/>
          </a:p>
        </p:txBody>
      </p:sp>
      <p:pic>
        <p:nvPicPr>
          <p:cNvPr id="7" name="Audio 6">
            <a:hlinkClick r:id="" action="ppaction://media"/>
            <a:extLst>
              <a:ext uri="{FF2B5EF4-FFF2-40B4-BE49-F238E27FC236}">
                <a16:creationId xmlns:a16="http://schemas.microsoft.com/office/drawing/2014/main" id="{C55DAD43-53F9-E2F6-8A6C-9A77AE2C48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7370427"/>
      </p:ext>
    </p:extLst>
  </p:cSld>
  <p:clrMapOvr>
    <a:masterClrMapping/>
  </p:clrMapOvr>
  <mc:AlternateContent xmlns:mc="http://schemas.openxmlformats.org/markup-compatibility/2006">
    <mc:Choice xmlns:p14="http://schemas.microsoft.com/office/powerpoint/2010/main" Requires="p14">
      <p:transition spd="slow" p14:dur="2000" advTm="68991"/>
    </mc:Choice>
    <mc:Fallback>
      <p:transition spd="slow" advTm="68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88C53F-70BB-5AB3-B51F-815291433254}"/>
              </a:ext>
            </a:extLst>
          </p:cNvPr>
          <p:cNvSpPr>
            <a:spLocks noGrp="1"/>
          </p:cNvSpPr>
          <p:nvPr>
            <p:ph type="title"/>
          </p:nvPr>
        </p:nvSpPr>
        <p:spPr>
          <a:xfrm>
            <a:off x="784915" y="895440"/>
            <a:ext cx="6796984" cy="1518349"/>
          </a:xfrm>
        </p:spPr>
        <p:txBody>
          <a:bodyPr>
            <a:normAutofit/>
          </a:bodyPr>
          <a:lstStyle/>
          <a:p>
            <a:r>
              <a:rPr lang="en-US" b="1" u="sng" dirty="0">
                <a:effectLst/>
              </a:rPr>
              <a:t>Timeline of Proposed Activities</a:t>
            </a:r>
            <a:endParaRPr lang="en-AE" dirty="0"/>
          </a:p>
        </p:txBody>
      </p:sp>
      <p:cxnSp>
        <p:nvCxnSpPr>
          <p:cNvPr id="18" name="Straight Connector 17">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799995"/>
            <a:ext cx="0" cy="325547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8D573E-4E3D-CD42-3B8A-621FEE686FE6}"/>
              </a:ext>
            </a:extLst>
          </p:cNvPr>
          <p:cNvSpPr>
            <a:spLocks noGrp="1"/>
          </p:cNvSpPr>
          <p:nvPr>
            <p:ph idx="1"/>
          </p:nvPr>
        </p:nvSpPr>
        <p:spPr>
          <a:xfrm>
            <a:off x="1572638" y="2714674"/>
            <a:ext cx="6009262" cy="3424466"/>
          </a:xfrm>
        </p:spPr>
        <p:txBody>
          <a:bodyPr anchor="b">
            <a:normAutofit/>
          </a:bodyPr>
          <a:lstStyle/>
          <a:p>
            <a:pPr marL="0" indent="0">
              <a:lnSpc>
                <a:spcPct val="110000"/>
              </a:lnSpc>
              <a:buNone/>
            </a:pPr>
            <a:r>
              <a:rPr lang="en-US" sz="1400" dirty="0"/>
              <a:t>The Research can be implemented in  three Phases</a:t>
            </a:r>
          </a:p>
          <a:p>
            <a:pPr marL="457200" indent="-457200">
              <a:lnSpc>
                <a:spcPct val="110000"/>
              </a:lnSpc>
              <a:buAutoNum type="arabicParenR"/>
            </a:pPr>
            <a:r>
              <a:rPr lang="en-US" sz="1400" dirty="0"/>
              <a:t>Pre-implementation of Cyber Security tools questionnaire in crime prediction for Qualitative and Quantitative methods.</a:t>
            </a:r>
          </a:p>
          <a:p>
            <a:pPr marL="457200" indent="-457200">
              <a:lnSpc>
                <a:spcPct val="110000"/>
              </a:lnSpc>
              <a:buAutoNum type="arabicParenR"/>
            </a:pPr>
            <a:r>
              <a:rPr lang="en-US" sz="1400" dirty="0"/>
              <a:t>2) Post-implementation of Cyber Security tools questionnaire in crime prediction for Qualitative and Quantitative methods.</a:t>
            </a:r>
          </a:p>
          <a:p>
            <a:pPr marL="457200" indent="-457200">
              <a:lnSpc>
                <a:spcPct val="110000"/>
              </a:lnSpc>
              <a:buAutoNum type="arabicParenR"/>
            </a:pPr>
            <a:r>
              <a:rPr lang="en-US" sz="1400" dirty="0"/>
              <a:t>3) Data Analysis </a:t>
            </a:r>
          </a:p>
          <a:p>
            <a:pPr marL="457200" indent="-457200">
              <a:lnSpc>
                <a:spcPct val="110000"/>
              </a:lnSpc>
              <a:buAutoNum type="arabicParenR"/>
            </a:pPr>
            <a:endParaRPr lang="en-US" sz="1400" dirty="0"/>
          </a:p>
          <a:p>
            <a:pPr marL="0" indent="0">
              <a:lnSpc>
                <a:spcPct val="110000"/>
              </a:lnSpc>
              <a:buNone/>
            </a:pPr>
            <a:r>
              <a:rPr lang="en-US" sz="1400" dirty="0"/>
              <a:t>While quantitative analysis provides accurate metrics and statistics of what happened, Qualitative analysis provides depth and reasoning on the answers to why it happened. Both combined provide a holistic point of view regarding implementing Cyber tools and techniques in crime prediction.</a:t>
            </a:r>
            <a:endParaRPr lang="en-AE" sz="1400" dirty="0"/>
          </a:p>
        </p:txBody>
      </p:sp>
      <p:pic>
        <p:nvPicPr>
          <p:cNvPr id="5" name="Picture 4" descr="Digital padlock art">
            <a:extLst>
              <a:ext uri="{FF2B5EF4-FFF2-40B4-BE49-F238E27FC236}">
                <a16:creationId xmlns:a16="http://schemas.microsoft.com/office/drawing/2014/main" id="{794AD353-B971-9A15-E723-5D3A95A554D0}"/>
              </a:ext>
            </a:extLst>
          </p:cNvPr>
          <p:cNvPicPr>
            <a:picLocks noChangeAspect="1"/>
          </p:cNvPicPr>
          <p:nvPr/>
        </p:nvPicPr>
        <p:blipFill rotWithShape="1">
          <a:blip r:embed="rId4"/>
          <a:srcRect l="11530" r="46867" b="-1"/>
          <a:stretch/>
        </p:blipFill>
        <p:spPr>
          <a:xfrm>
            <a:off x="8305060" y="802534"/>
            <a:ext cx="2973279" cy="5252932"/>
          </a:xfrm>
          <a:custGeom>
            <a:avLst/>
            <a:gdLst/>
            <a:ahLst/>
            <a:cxnLst/>
            <a:rect l="l" t="t" r="r" b="b"/>
            <a:pathLst>
              <a:path w="2973279" h="5252932">
                <a:moveTo>
                  <a:pt x="1486464" y="0"/>
                </a:moveTo>
                <a:lnTo>
                  <a:pt x="1486817" y="0"/>
                </a:lnTo>
                <a:cubicBezTo>
                  <a:pt x="2307778" y="0"/>
                  <a:pt x="2973279" y="667085"/>
                  <a:pt x="2973279" y="1489968"/>
                </a:cubicBezTo>
                <a:lnTo>
                  <a:pt x="2973279" y="5252932"/>
                </a:lnTo>
                <a:lnTo>
                  <a:pt x="0" y="5252932"/>
                </a:lnTo>
                <a:lnTo>
                  <a:pt x="0" y="1489968"/>
                </a:lnTo>
                <a:cubicBezTo>
                  <a:pt x="0" y="667085"/>
                  <a:pt x="665498" y="0"/>
                  <a:pt x="1486464" y="0"/>
                </a:cubicBezTo>
                <a:close/>
              </a:path>
            </a:pathLst>
          </a:custGeom>
        </p:spPr>
      </p:pic>
      <p:pic>
        <p:nvPicPr>
          <p:cNvPr id="7" name="Audio 6">
            <a:hlinkClick r:id="" action="ppaction://media"/>
            <a:extLst>
              <a:ext uri="{FF2B5EF4-FFF2-40B4-BE49-F238E27FC236}">
                <a16:creationId xmlns:a16="http://schemas.microsoft.com/office/drawing/2014/main" id="{56C18208-3411-68B2-6D2E-A7DB3458B67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9259324"/>
      </p:ext>
    </p:extLst>
  </p:cSld>
  <p:clrMapOvr>
    <a:masterClrMapping/>
  </p:clrMapOvr>
  <mc:AlternateContent xmlns:mc="http://schemas.openxmlformats.org/markup-compatibility/2006">
    <mc:Choice xmlns:p14="http://schemas.microsoft.com/office/powerpoint/2010/main" Requires="p14">
      <p:transition spd="slow" p14:dur="2000" advTm="81691"/>
    </mc:Choice>
    <mc:Fallback>
      <p:transition spd="slow" advTm="81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EF40C-D865-1796-FD15-281DDF4A5A33}"/>
              </a:ext>
            </a:extLst>
          </p:cNvPr>
          <p:cNvSpPr>
            <a:spLocks noGrp="1"/>
          </p:cNvSpPr>
          <p:nvPr>
            <p:ph type="title"/>
          </p:nvPr>
        </p:nvSpPr>
        <p:spPr>
          <a:xfrm>
            <a:off x="5987607" y="823913"/>
            <a:ext cx="5262778" cy="674349"/>
          </a:xfrm>
        </p:spPr>
        <p:txBody>
          <a:bodyPr anchor="b">
            <a:normAutofit fontScale="90000"/>
          </a:bodyPr>
          <a:lstStyle/>
          <a:p>
            <a:r>
              <a:rPr lang="en-US" dirty="0"/>
              <a:t>Epilogue</a:t>
            </a:r>
            <a:endParaRPr lang="en-AE" dirty="0"/>
          </a:p>
        </p:txBody>
      </p:sp>
      <p:pic>
        <p:nvPicPr>
          <p:cNvPr id="5" name="Picture 4" descr="A robot using a laptop sitting on a blue chair">
            <a:extLst>
              <a:ext uri="{FF2B5EF4-FFF2-40B4-BE49-F238E27FC236}">
                <a16:creationId xmlns:a16="http://schemas.microsoft.com/office/drawing/2014/main" id="{42C107A1-59C6-9A2E-4D31-C44F85A58206}"/>
              </a:ext>
            </a:extLst>
          </p:cNvPr>
          <p:cNvPicPr>
            <a:picLocks noChangeAspect="1"/>
          </p:cNvPicPr>
          <p:nvPr/>
        </p:nvPicPr>
        <p:blipFill rotWithShape="1">
          <a:blip r:embed="rId4">
            <a:alphaModFix/>
          </a:blip>
          <a:srcRect l="50281" r="254" b="1"/>
          <a:stretch/>
        </p:blipFill>
        <p:spPr>
          <a:xfrm>
            <a:off x="954990" y="875439"/>
            <a:ext cx="4392515" cy="4994953"/>
          </a:xfrm>
          <a:custGeom>
            <a:avLst/>
            <a:gdLst/>
            <a:ahLst/>
            <a:cxnLst/>
            <a:rect l="l" t="t" r="r" b="b"/>
            <a:pathLst>
              <a:path w="4392515" h="4994953">
                <a:moveTo>
                  <a:pt x="2195998" y="0"/>
                </a:moveTo>
                <a:cubicBezTo>
                  <a:pt x="2196152" y="0"/>
                  <a:pt x="2196359" y="0"/>
                  <a:pt x="2196519" y="0"/>
                </a:cubicBezTo>
                <a:cubicBezTo>
                  <a:pt x="3409352" y="0"/>
                  <a:pt x="4392515" y="983187"/>
                  <a:pt x="4392515" y="2195998"/>
                </a:cubicBezTo>
                <a:lnTo>
                  <a:pt x="4392515" y="4994953"/>
                </a:lnTo>
                <a:lnTo>
                  <a:pt x="0" y="4994953"/>
                </a:lnTo>
                <a:lnTo>
                  <a:pt x="0" y="2195998"/>
                </a:lnTo>
                <a:cubicBezTo>
                  <a:pt x="0" y="983187"/>
                  <a:pt x="983161" y="0"/>
                  <a:pt x="2195998" y="0"/>
                </a:cubicBezTo>
                <a:close/>
              </a:path>
            </a:pathLst>
          </a:custGeom>
        </p:spPr>
      </p:pic>
      <p:sp>
        <p:nvSpPr>
          <p:cNvPr id="3" name="Content Placeholder 2">
            <a:extLst>
              <a:ext uri="{FF2B5EF4-FFF2-40B4-BE49-F238E27FC236}">
                <a16:creationId xmlns:a16="http://schemas.microsoft.com/office/drawing/2014/main" id="{FD4F7E78-C822-23DD-BBF9-C06BF5065540}"/>
              </a:ext>
            </a:extLst>
          </p:cNvPr>
          <p:cNvSpPr>
            <a:spLocks noGrp="1"/>
          </p:cNvSpPr>
          <p:nvPr>
            <p:ph idx="1"/>
          </p:nvPr>
        </p:nvSpPr>
        <p:spPr>
          <a:xfrm>
            <a:off x="5987607" y="2813959"/>
            <a:ext cx="5262778" cy="3159001"/>
          </a:xfrm>
        </p:spPr>
        <p:txBody>
          <a:bodyPr anchor="b">
            <a:normAutofit fontScale="92500" lnSpcReduction="10000"/>
          </a:bodyPr>
          <a:lstStyle/>
          <a:p>
            <a:pPr marL="0" indent="0">
              <a:lnSpc>
                <a:spcPct val="110000"/>
              </a:lnSpc>
              <a:buNone/>
            </a:pPr>
            <a:endParaRPr lang="en-US" sz="1600" dirty="0"/>
          </a:p>
          <a:p>
            <a:pPr marL="0" indent="0">
              <a:lnSpc>
                <a:spcPct val="110000"/>
              </a:lnSpc>
              <a:buNone/>
            </a:pPr>
            <a:endParaRPr lang="en-US" sz="1600" dirty="0"/>
          </a:p>
          <a:p>
            <a:pPr marL="0" indent="0">
              <a:lnSpc>
                <a:spcPct val="110000"/>
              </a:lnSpc>
              <a:buNone/>
            </a:pPr>
            <a:endParaRPr lang="en-US" sz="1600" dirty="0"/>
          </a:p>
          <a:p>
            <a:pPr marL="0" indent="0">
              <a:lnSpc>
                <a:spcPct val="110000"/>
              </a:lnSpc>
              <a:buNone/>
            </a:pPr>
            <a:r>
              <a:rPr lang="en-US" sz="1800" dirty="0"/>
              <a:t>It is a fact that nobody can accurately predict the future, even with the use of AI and Machine Learning techniques, but what can be obviously improved with the use of this  Research proposal is the Cybersecurity posture (</a:t>
            </a:r>
            <a:r>
              <a:rPr lang="en-US" sz="1800" dirty="0" err="1"/>
              <a:t>Cavelty</a:t>
            </a:r>
            <a:r>
              <a:rPr lang="en-US" sz="1800" dirty="0"/>
              <a:t>, 2014). Hence, the readiness levels in cybercrime incident response can improve dramatically, increasing the safety of societies.</a:t>
            </a:r>
            <a:endParaRPr lang="en-AE" sz="1800" dirty="0"/>
          </a:p>
        </p:txBody>
      </p:sp>
      <p:cxnSp>
        <p:nvCxnSpPr>
          <p:cNvPr id="18" name="Straight Connector 17">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F4F5F7DC-413A-9196-32C6-6EBCBF16BC0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5012940"/>
      </p:ext>
    </p:extLst>
  </p:cSld>
  <p:clrMapOvr>
    <a:masterClrMapping/>
  </p:clrMapOvr>
  <mc:AlternateContent xmlns:mc="http://schemas.openxmlformats.org/markup-compatibility/2006">
    <mc:Choice xmlns:p14="http://schemas.microsoft.com/office/powerpoint/2010/main" Requires="p14">
      <p:transition spd="slow" p14:dur="2000" advTm="125500"/>
    </mc:Choice>
    <mc:Fallback>
      <p:transition spd="slow" advTm="125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B470-EAA6-ECBE-A9AB-8D1B5B9B9D47}"/>
              </a:ext>
            </a:extLst>
          </p:cNvPr>
          <p:cNvSpPr>
            <a:spLocks noGrp="1"/>
          </p:cNvSpPr>
          <p:nvPr>
            <p:ph type="title"/>
          </p:nvPr>
        </p:nvSpPr>
        <p:spPr>
          <a:xfrm>
            <a:off x="778042" y="239808"/>
            <a:ext cx="10427840" cy="602874"/>
          </a:xfrm>
        </p:spPr>
        <p:txBody>
          <a:bodyPr>
            <a:normAutofit fontScale="90000"/>
          </a:bodyPr>
          <a:lstStyle/>
          <a:p>
            <a:r>
              <a:rPr lang="en-US" dirty="0"/>
              <a:t>References</a:t>
            </a:r>
            <a:endParaRPr lang="en-AE" dirty="0"/>
          </a:p>
        </p:txBody>
      </p:sp>
      <p:sp>
        <p:nvSpPr>
          <p:cNvPr id="3" name="Content Placeholder 2">
            <a:extLst>
              <a:ext uri="{FF2B5EF4-FFF2-40B4-BE49-F238E27FC236}">
                <a16:creationId xmlns:a16="http://schemas.microsoft.com/office/drawing/2014/main" id="{4F97B541-3699-E84C-5DD9-A3296466D844}"/>
              </a:ext>
            </a:extLst>
          </p:cNvPr>
          <p:cNvSpPr>
            <a:spLocks noGrp="1"/>
          </p:cNvSpPr>
          <p:nvPr>
            <p:ph idx="1"/>
          </p:nvPr>
        </p:nvSpPr>
        <p:spPr>
          <a:xfrm>
            <a:off x="849758" y="762000"/>
            <a:ext cx="10427841" cy="5207282"/>
          </a:xfrm>
        </p:spPr>
        <p:txBody>
          <a:bodyPr>
            <a:normAutofit fontScale="25000" lnSpcReduction="20000"/>
          </a:bodyPr>
          <a:lstStyle/>
          <a:p>
            <a:r>
              <a:rPr lang="en-US" sz="4000" dirty="0"/>
              <a:t>CISA (2022) 2021 Trends Show Increased Globalized Threat of </a:t>
            </a:r>
            <a:r>
              <a:rPr lang="en-US" sz="4000" dirty="0" err="1"/>
              <a:t>Ransomware.Available</a:t>
            </a:r>
            <a:r>
              <a:rPr lang="en-US" sz="4000" dirty="0"/>
              <a:t> from: https://www.cisa.gov/news-events/cybersecurity-advisories/aa22-040a  [Accessed on 26th </a:t>
            </a:r>
            <a:r>
              <a:rPr lang="en-US" sz="4000" dirty="0" err="1"/>
              <a:t>Novermber</a:t>
            </a:r>
            <a:r>
              <a:rPr lang="en-US" sz="4000" dirty="0"/>
              <a:t> 2023].</a:t>
            </a:r>
          </a:p>
          <a:p>
            <a:endParaRPr lang="en-US" sz="4000" dirty="0"/>
          </a:p>
          <a:p>
            <a:r>
              <a:rPr lang="en-US" sz="4000" dirty="0" err="1"/>
              <a:t>Butkar</a:t>
            </a:r>
            <a:r>
              <a:rPr lang="en-US" sz="4000" dirty="0"/>
              <a:t>, M.U.D. &amp; Waghmare, M.J., (2023) Crime Risk Forecasting using Cyber Security and Artificial Intelligent. Computer Integrated Manufacturing Systems, 29(2), pp.43-57.</a:t>
            </a:r>
          </a:p>
          <a:p>
            <a:endParaRPr lang="en-US" sz="4000" dirty="0"/>
          </a:p>
          <a:p>
            <a:r>
              <a:rPr lang="en-US" sz="4000" dirty="0" err="1"/>
              <a:t>Sommestad</a:t>
            </a:r>
            <a:r>
              <a:rPr lang="en-US" sz="4000" dirty="0"/>
              <a:t>, T., </a:t>
            </a:r>
            <a:r>
              <a:rPr lang="en-US" sz="4000" dirty="0" err="1"/>
              <a:t>Ekstedt</a:t>
            </a:r>
            <a:r>
              <a:rPr lang="en-US" sz="4000" dirty="0"/>
              <a:t>, M. and Holm, H., (2012) The cyber security modeling language: A tool for assessing the vulnerability of enterprise system architectures. IEEE Systems Journal, 7(3):363-373.</a:t>
            </a:r>
          </a:p>
          <a:p>
            <a:endParaRPr lang="en-US" sz="4000" dirty="0"/>
          </a:p>
          <a:p>
            <a:r>
              <a:rPr lang="en-US" sz="4000" dirty="0"/>
              <a:t>Modi, C., Patel, D., </a:t>
            </a:r>
            <a:r>
              <a:rPr lang="en-US" sz="4000" dirty="0" err="1"/>
              <a:t>Borisaniya</a:t>
            </a:r>
            <a:r>
              <a:rPr lang="en-US" sz="4000" dirty="0"/>
              <a:t>, B., Patel, H., Patel, A. and </a:t>
            </a:r>
            <a:r>
              <a:rPr lang="en-US" sz="4000" dirty="0" err="1"/>
              <a:t>Rajarajan</a:t>
            </a:r>
            <a:r>
              <a:rPr lang="en-US" sz="4000" dirty="0"/>
              <a:t>, M., (2013) A survey of intrusion detection techniques in cloud. Journal of network and computer applications, 36(1): pp.42-57.</a:t>
            </a:r>
          </a:p>
          <a:p>
            <a:endParaRPr lang="en-US" sz="4000" dirty="0"/>
          </a:p>
          <a:p>
            <a:r>
              <a:rPr lang="en-US" sz="4000" dirty="0"/>
              <a:t>Prasad, R., </a:t>
            </a:r>
            <a:r>
              <a:rPr lang="en-US" sz="4000" dirty="0" err="1"/>
              <a:t>Rohokale</a:t>
            </a:r>
            <a:r>
              <a:rPr lang="en-US" sz="4000" dirty="0"/>
              <a:t>, V., Prasad, R. and </a:t>
            </a:r>
            <a:r>
              <a:rPr lang="en-US" sz="4000" dirty="0" err="1"/>
              <a:t>Rohokale</a:t>
            </a:r>
            <a:r>
              <a:rPr lang="en-US" sz="4000" dirty="0"/>
              <a:t>, V., (2020) Artificial intelligence and machine learning in cyber security. </a:t>
            </a:r>
          </a:p>
          <a:p>
            <a:r>
              <a:rPr lang="en-US" sz="4000" dirty="0"/>
              <a:t>Cyber Security: The Lifeline of Information and Communication Technology, pp.231-247.Available from: https://link.springer.com/chapter/10.1007/978-3-030-31703-4_16  [Accessed on 27th </a:t>
            </a:r>
            <a:r>
              <a:rPr lang="en-US" sz="4000" dirty="0" err="1"/>
              <a:t>Novermber</a:t>
            </a:r>
            <a:r>
              <a:rPr lang="en-US" sz="4000" dirty="0"/>
              <a:t> 2023].</a:t>
            </a:r>
          </a:p>
          <a:p>
            <a:endParaRPr lang="en-US" sz="4000" dirty="0"/>
          </a:p>
          <a:p>
            <a:endParaRPr lang="en-US" sz="4000" dirty="0"/>
          </a:p>
          <a:p>
            <a:r>
              <a:rPr lang="en-US" sz="4000" dirty="0"/>
              <a:t>Rees, L.P., Deane, J.K., Rakes, T.R. and Baker, W.H., 2011. Decision support for cybersecurity risk planning. Decision Support Systems, 51(3):pp.493-505.</a:t>
            </a:r>
          </a:p>
          <a:p>
            <a:pPr marL="0" indent="0">
              <a:buNone/>
            </a:pPr>
            <a:r>
              <a:rPr lang="en-US" sz="4000" dirty="0"/>
              <a:t>Available from: https://www.sciencedirect.com/science/article/pii/S0167923616300239 [Accessed on 27th </a:t>
            </a:r>
            <a:r>
              <a:rPr lang="en-US" sz="4000" dirty="0" err="1"/>
              <a:t>Novermber</a:t>
            </a:r>
            <a:r>
              <a:rPr lang="en-US" sz="4000" dirty="0"/>
              <a:t> 2023].</a:t>
            </a:r>
          </a:p>
          <a:p>
            <a:endParaRPr lang="en-US" sz="4000" dirty="0"/>
          </a:p>
          <a:p>
            <a:r>
              <a:rPr lang="en-US" sz="4000" dirty="0" err="1"/>
              <a:t>Sabillon</a:t>
            </a:r>
            <a:r>
              <a:rPr lang="en-US" sz="4000" dirty="0"/>
              <a:t>, R., </a:t>
            </a:r>
            <a:r>
              <a:rPr lang="en-US" sz="4000" dirty="0" err="1"/>
              <a:t>Cavaller</a:t>
            </a:r>
            <a:r>
              <a:rPr lang="en-US" sz="4000" dirty="0"/>
              <a:t>, V. and Cano, J. (2016). National cyber security strategies: global trends in cyberspace. International Journal of Computer Science and Software Engineering, 5(5), p.67.</a:t>
            </a:r>
          </a:p>
          <a:p>
            <a:endParaRPr lang="en-US" sz="4000" dirty="0"/>
          </a:p>
          <a:p>
            <a:endParaRPr lang="en-US" sz="4000" dirty="0"/>
          </a:p>
        </p:txBody>
      </p:sp>
    </p:spTree>
    <p:extLst>
      <p:ext uri="{BB962C8B-B14F-4D97-AF65-F5344CB8AC3E}">
        <p14:creationId xmlns:p14="http://schemas.microsoft.com/office/powerpoint/2010/main" val="35890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15AF69-B74B-A2CC-44DA-2DF06877C7A5}"/>
              </a:ext>
            </a:extLst>
          </p:cNvPr>
          <p:cNvSpPr>
            <a:spLocks noGrp="1"/>
          </p:cNvSpPr>
          <p:nvPr>
            <p:ph idx="1"/>
          </p:nvPr>
        </p:nvSpPr>
        <p:spPr>
          <a:xfrm>
            <a:off x="849758" y="165847"/>
            <a:ext cx="10427841" cy="5803435"/>
          </a:xfrm>
        </p:spPr>
        <p:txBody>
          <a:bodyPr>
            <a:normAutofit fontScale="55000" lnSpcReduction="20000"/>
          </a:bodyPr>
          <a:lstStyle/>
          <a:p>
            <a:r>
              <a:rPr lang="en-US" sz="2100" dirty="0"/>
              <a:t>Xin, Y., Kong, L., Liu, Z., Chen, Y., Li, Y., Zhu, H., Gao, M., Hou, H. and Wang, C. (2018) Machine learning and deep learning methods for cybersecurity. </a:t>
            </a:r>
          </a:p>
          <a:p>
            <a:r>
              <a:rPr lang="en-US" sz="2100" dirty="0" err="1"/>
              <a:t>Ieee</a:t>
            </a:r>
            <a:r>
              <a:rPr lang="en-US" sz="2100" dirty="0"/>
              <a:t> access, 6, pp.35365-35381.Available from: https://ieeexplore.ieee.org/stamp/stamp.jsp?arnumber=8359287 [Accessed on 26th </a:t>
            </a:r>
            <a:r>
              <a:rPr lang="en-US" sz="2100" dirty="0" err="1"/>
              <a:t>Novermber</a:t>
            </a:r>
            <a:r>
              <a:rPr lang="en-US" sz="2100" dirty="0"/>
              <a:t> 2023].</a:t>
            </a:r>
          </a:p>
          <a:p>
            <a:endParaRPr lang="en-US" sz="2100" dirty="0"/>
          </a:p>
          <a:p>
            <a:r>
              <a:rPr lang="en-US" sz="2100" dirty="0"/>
              <a:t>Dash, B., Ansari, M.F., Sharma, P. and Ali, A., (2022) Threats and Opportunities with AI-based Cyber Security Intrusion Detection: A Review. International Journal of Software Engineering &amp; Applications (IJSEA), 13(5)</a:t>
            </a:r>
          </a:p>
          <a:p>
            <a:endParaRPr lang="en-US" sz="2100" dirty="0"/>
          </a:p>
          <a:p>
            <a:r>
              <a:rPr lang="en-US" sz="2100" dirty="0" err="1"/>
              <a:t>Gheyas</a:t>
            </a:r>
            <a:r>
              <a:rPr lang="en-US" sz="2100" dirty="0"/>
              <a:t>, I.A. and Abdallah, A.E., (2016) Detection and prediction of insider threats to cyber security: a systematic literature review and meta-analysis. Big data analytics, 1(1), pp.1-29.</a:t>
            </a:r>
          </a:p>
          <a:p>
            <a:endParaRPr lang="en-US" sz="2100" dirty="0"/>
          </a:p>
          <a:p>
            <a:r>
              <a:rPr lang="en-US" sz="2100" dirty="0"/>
              <a:t>Mahmood, T. and Afzal, U. (2013) Security analytics: Big data analytics for cybersecurity: A review of trends, techniques and tools. In 2013 2nd national conference on Information assurance (</a:t>
            </a:r>
            <a:r>
              <a:rPr lang="en-US" sz="2100" dirty="0" err="1"/>
              <a:t>ncia</a:t>
            </a:r>
            <a:r>
              <a:rPr lang="en-US" sz="2100" dirty="0"/>
              <a:t>) (pp. 129-134). IEEE.</a:t>
            </a:r>
          </a:p>
          <a:p>
            <a:endParaRPr lang="en-US" sz="2100" dirty="0"/>
          </a:p>
          <a:p>
            <a:r>
              <a:rPr lang="en-US" sz="2100" dirty="0" err="1"/>
              <a:t>Hadlington</a:t>
            </a:r>
            <a:r>
              <a:rPr lang="en-US" sz="2100" dirty="0"/>
              <a:t>, L. (2017) Human factors in cybersecurity; examining the link between Internet addiction, impulsivity, attitudes towards cybersecurity, and risky cybersecurity </a:t>
            </a:r>
            <a:r>
              <a:rPr lang="en-US" sz="2100" dirty="0" err="1"/>
              <a:t>behaviours</a:t>
            </a:r>
            <a:r>
              <a:rPr lang="en-US" sz="2100" dirty="0"/>
              <a:t>. </a:t>
            </a:r>
            <a:r>
              <a:rPr lang="en-US" sz="2100" dirty="0" err="1"/>
              <a:t>Heliyon</a:t>
            </a:r>
            <a:r>
              <a:rPr lang="en-US" sz="2100" dirty="0"/>
              <a:t>, 3(7).</a:t>
            </a:r>
          </a:p>
          <a:p>
            <a:endParaRPr lang="en-US" sz="2100" dirty="0"/>
          </a:p>
          <a:p>
            <a:r>
              <a:rPr lang="en-US" sz="2100" dirty="0"/>
              <a:t>Furnell, S., 2005. Why users cannot use security. Computers &amp; Security, 24(4):274-279.Available from: https://www.sciencedirect.com/science/article/pii/S0167404805000532 [Accessed on 27th </a:t>
            </a:r>
            <a:r>
              <a:rPr lang="en-US" sz="2100" dirty="0" err="1"/>
              <a:t>Novermber</a:t>
            </a:r>
            <a:r>
              <a:rPr lang="en-US" sz="2100" dirty="0"/>
              <a:t> 2023].</a:t>
            </a:r>
          </a:p>
          <a:p>
            <a:endParaRPr lang="en-US" sz="2100" dirty="0"/>
          </a:p>
          <a:p>
            <a:r>
              <a:rPr lang="en-US" sz="2100" dirty="0"/>
              <a:t>Randazzo, M.R., Keeney, M., Kowalski, E., Cappelli, D. and Moore, A. (2004) Insider threat study: Illicit cyber activity in the banking and finance sector (p. 25). United States Secret Service.</a:t>
            </a:r>
            <a:endParaRPr lang="en-AE" sz="2100" dirty="0"/>
          </a:p>
          <a:p>
            <a:endParaRPr lang="en-AE" dirty="0"/>
          </a:p>
        </p:txBody>
      </p:sp>
    </p:spTree>
    <p:extLst>
      <p:ext uri="{BB962C8B-B14F-4D97-AF65-F5344CB8AC3E}">
        <p14:creationId xmlns:p14="http://schemas.microsoft.com/office/powerpoint/2010/main" val="300933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D4BF6F-B31A-F845-20D9-00E441F5BD90}"/>
              </a:ext>
            </a:extLst>
          </p:cNvPr>
          <p:cNvSpPr>
            <a:spLocks noGrp="1"/>
          </p:cNvSpPr>
          <p:nvPr>
            <p:ph type="title"/>
          </p:nvPr>
        </p:nvSpPr>
        <p:spPr>
          <a:xfrm>
            <a:off x="900113" y="255758"/>
            <a:ext cx="5262778" cy="793411"/>
          </a:xfrm>
        </p:spPr>
        <p:txBody>
          <a:bodyPr anchor="b">
            <a:normAutofit/>
          </a:bodyPr>
          <a:lstStyle/>
          <a:p>
            <a:r>
              <a:rPr lang="en-US" dirty="0"/>
              <a:t>Project title</a:t>
            </a:r>
            <a:endParaRPr lang="en-AE" dirty="0"/>
          </a:p>
        </p:txBody>
      </p:sp>
      <p:sp>
        <p:nvSpPr>
          <p:cNvPr id="3" name="Content Placeholder 2">
            <a:extLst>
              <a:ext uri="{FF2B5EF4-FFF2-40B4-BE49-F238E27FC236}">
                <a16:creationId xmlns:a16="http://schemas.microsoft.com/office/drawing/2014/main" id="{EBB7A7EF-74DD-DA06-E1B5-48417F5F31B2}"/>
              </a:ext>
            </a:extLst>
          </p:cNvPr>
          <p:cNvSpPr>
            <a:spLocks noGrp="1"/>
          </p:cNvSpPr>
          <p:nvPr>
            <p:ph idx="1"/>
          </p:nvPr>
        </p:nvSpPr>
        <p:spPr>
          <a:xfrm>
            <a:off x="757238" y="1347109"/>
            <a:ext cx="5262778" cy="3159001"/>
          </a:xfrm>
        </p:spPr>
        <p:txBody>
          <a:bodyPr anchor="t">
            <a:normAutofit/>
          </a:bodyPr>
          <a:lstStyle/>
          <a:p>
            <a:r>
              <a:rPr lang="en-US" dirty="0"/>
              <a:t>Evaluating the Effectiveness of Cybersecurity Tools and Techniques in Predicting Digital Crime: A Comparative Analysis</a:t>
            </a:r>
            <a:endParaRPr lang="en-AE" dirty="0"/>
          </a:p>
        </p:txBody>
      </p:sp>
      <p:pic>
        <p:nvPicPr>
          <p:cNvPr id="7" name="Graphic 6" descr="Head with Gears">
            <a:extLst>
              <a:ext uri="{FF2B5EF4-FFF2-40B4-BE49-F238E27FC236}">
                <a16:creationId xmlns:a16="http://schemas.microsoft.com/office/drawing/2014/main" id="{65FF4C4A-84B5-CE71-78DA-E281A18C9D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87705" y="652464"/>
            <a:ext cx="5085220" cy="4915580"/>
          </a:xfrm>
          <a:prstGeom prst="rect">
            <a:avLst/>
          </a:prstGeom>
        </p:spPr>
      </p:pic>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1A600BE0-6AB0-FDEA-C419-17AEDC04F4E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52143399"/>
      </p:ext>
    </p:extLst>
  </p:cSld>
  <p:clrMapOvr>
    <a:masterClrMapping/>
  </p:clrMapOvr>
  <mc:AlternateContent xmlns:mc="http://schemas.openxmlformats.org/markup-compatibility/2006">
    <mc:Choice xmlns:p14="http://schemas.microsoft.com/office/powerpoint/2010/main" Requires="p14">
      <p:transition spd="slow" p14:dur="2000" advTm="16976"/>
    </mc:Choice>
    <mc:Fallback>
      <p:transition spd="slow" advTm="16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E3B514-83FE-45D4-988C-78925DD13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9D5C4-7115-36B4-BF31-B5AB5ED89A2E}"/>
              </a:ext>
            </a:extLst>
          </p:cNvPr>
          <p:cNvSpPr>
            <a:spLocks noGrp="1"/>
          </p:cNvSpPr>
          <p:nvPr>
            <p:ph type="title"/>
          </p:nvPr>
        </p:nvSpPr>
        <p:spPr>
          <a:xfrm>
            <a:off x="911209" y="2065951"/>
            <a:ext cx="4511280" cy="2726098"/>
          </a:xfrm>
        </p:spPr>
        <p:txBody>
          <a:bodyPr anchor="ctr">
            <a:normAutofit/>
          </a:bodyPr>
          <a:lstStyle/>
          <a:p>
            <a:pPr algn="r"/>
            <a:r>
              <a:rPr lang="en-US"/>
              <a:t>Current Status in Cyber Security and Law</a:t>
            </a:r>
            <a:endParaRPr lang="en-AE"/>
          </a:p>
        </p:txBody>
      </p:sp>
      <p:cxnSp>
        <p:nvCxnSpPr>
          <p:cNvPr id="10" name="Straight Connector 9">
            <a:extLst>
              <a:ext uri="{FF2B5EF4-FFF2-40B4-BE49-F238E27FC236}">
                <a16:creationId xmlns:a16="http://schemas.microsoft.com/office/drawing/2014/main" id="{787CBF7F-92AD-42B8-AA3E-C4AF7A2AD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14500"/>
            <a:ext cx="0" cy="342900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D6F3A0-35A3-18F1-A9A8-5C2653E6FF4E}"/>
              </a:ext>
            </a:extLst>
          </p:cNvPr>
          <p:cNvSpPr>
            <a:spLocks noGrp="1"/>
          </p:cNvSpPr>
          <p:nvPr>
            <p:ph idx="1"/>
          </p:nvPr>
        </p:nvSpPr>
        <p:spPr>
          <a:xfrm>
            <a:off x="6770151" y="847770"/>
            <a:ext cx="4297038" cy="5210130"/>
          </a:xfrm>
        </p:spPr>
        <p:txBody>
          <a:bodyPr anchor="ctr">
            <a:normAutofit/>
          </a:bodyPr>
          <a:lstStyle/>
          <a:p>
            <a:pPr marL="0" indent="0">
              <a:lnSpc>
                <a:spcPct val="110000"/>
              </a:lnSpc>
              <a:buNone/>
            </a:pPr>
            <a:r>
              <a:rPr lang="en-US" sz="1600"/>
              <a:t> - People and Societies live in a widely interconnected world.</a:t>
            </a:r>
          </a:p>
          <a:p>
            <a:pPr marL="0" indent="0">
              <a:lnSpc>
                <a:spcPct val="110000"/>
              </a:lnSpc>
              <a:buNone/>
            </a:pPr>
            <a:r>
              <a:rPr lang="en-US" sz="1600"/>
              <a:t> - Traditional Crime has also transitioned to Cyber and online</a:t>
            </a:r>
          </a:p>
          <a:p>
            <a:pPr marL="0" indent="0">
              <a:lnSpc>
                <a:spcPct val="110000"/>
              </a:lnSpc>
              <a:buNone/>
            </a:pPr>
            <a:r>
              <a:rPr lang="en-US" sz="1600"/>
              <a:t> - There are no physical boundaries in online Criminalistic </a:t>
            </a:r>
            <a:r>
              <a:rPr lang="en-US" sz="1600" err="1"/>
              <a:t>Behaviour</a:t>
            </a:r>
            <a:endParaRPr lang="en-US" sz="1600"/>
          </a:p>
          <a:p>
            <a:pPr marL="0" indent="0">
              <a:lnSpc>
                <a:spcPct val="110000"/>
              </a:lnSpc>
              <a:buNone/>
            </a:pPr>
            <a:r>
              <a:rPr lang="en-US" sz="1600"/>
              <a:t> - Few regulatory </a:t>
            </a:r>
            <a:r>
              <a:rPr lang="en-US" sz="1600" err="1"/>
              <a:t>organisations</a:t>
            </a:r>
            <a:r>
              <a:rPr lang="en-US" sz="1600"/>
              <a:t> like CISA provide guidelines for protection (CISA, 2022)</a:t>
            </a:r>
          </a:p>
          <a:p>
            <a:pPr marL="0" indent="0">
              <a:lnSpc>
                <a:spcPct val="110000"/>
              </a:lnSpc>
              <a:buNone/>
            </a:pPr>
            <a:r>
              <a:rPr lang="en-US" sz="1600"/>
              <a:t> - AI and ML are the latest trends to predict and combat crime (</a:t>
            </a:r>
            <a:r>
              <a:rPr lang="en-US" sz="1600" err="1"/>
              <a:t>Butkar</a:t>
            </a:r>
            <a:r>
              <a:rPr lang="en-US" sz="1600"/>
              <a:t> &amp; Waghmare, 2023)</a:t>
            </a:r>
          </a:p>
          <a:p>
            <a:pPr marL="0" indent="0">
              <a:lnSpc>
                <a:spcPct val="110000"/>
              </a:lnSpc>
              <a:buNone/>
            </a:pPr>
            <a:endParaRPr lang="en-US" sz="1600"/>
          </a:p>
          <a:p>
            <a:pPr marL="0" indent="0">
              <a:lnSpc>
                <a:spcPct val="110000"/>
              </a:lnSpc>
              <a:buNone/>
            </a:pPr>
            <a:endParaRPr lang="en-US" sz="1600"/>
          </a:p>
          <a:p>
            <a:pPr marL="0" indent="0">
              <a:lnSpc>
                <a:spcPct val="110000"/>
              </a:lnSpc>
              <a:buNone/>
            </a:pPr>
            <a:r>
              <a:rPr lang="en-US" sz="1600"/>
              <a:t>Is it Wise to trust blindly any tool provided?</a:t>
            </a:r>
          </a:p>
          <a:p>
            <a:pPr marL="0" indent="0">
              <a:lnSpc>
                <a:spcPct val="110000"/>
              </a:lnSpc>
              <a:buNone/>
            </a:pPr>
            <a:r>
              <a:rPr lang="en-US" sz="1600"/>
              <a:t>Especially in Cyber Security and Law, things have to be Re-Assessed all over again.</a:t>
            </a:r>
          </a:p>
        </p:txBody>
      </p:sp>
      <p:pic>
        <p:nvPicPr>
          <p:cNvPr id="6" name="Audio 5">
            <a:hlinkClick r:id="" action="ppaction://media"/>
            <a:extLst>
              <a:ext uri="{FF2B5EF4-FFF2-40B4-BE49-F238E27FC236}">
                <a16:creationId xmlns:a16="http://schemas.microsoft.com/office/drawing/2014/main" id="{B2383F7C-D9E5-529E-1575-18EA8C83D31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15154682"/>
      </p:ext>
    </p:extLst>
  </p:cSld>
  <p:clrMapOvr>
    <a:masterClrMapping/>
  </p:clrMapOvr>
  <mc:AlternateContent xmlns:mc="http://schemas.openxmlformats.org/markup-compatibility/2006">
    <mc:Choice xmlns:p14="http://schemas.microsoft.com/office/powerpoint/2010/main" Requires="p14">
      <p:transition spd="slow" p14:dur="2000" advTm="78184"/>
    </mc:Choice>
    <mc:Fallback>
      <p:transition spd="slow" advTm="78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978A-BEB5-E89F-7DEA-B7C7AB96BEB1}"/>
              </a:ext>
            </a:extLst>
          </p:cNvPr>
          <p:cNvSpPr>
            <a:spLocks noGrp="1"/>
          </p:cNvSpPr>
          <p:nvPr>
            <p:ph type="title"/>
          </p:nvPr>
        </p:nvSpPr>
        <p:spPr>
          <a:xfrm>
            <a:off x="849760" y="876302"/>
            <a:ext cx="10427840" cy="78439"/>
          </a:xfrm>
        </p:spPr>
        <p:txBody>
          <a:bodyPr>
            <a:normAutofit fontScale="90000"/>
          </a:bodyPr>
          <a:lstStyle/>
          <a:p>
            <a:r>
              <a:rPr lang="en-US" sz="2800" dirty="0"/>
              <a:t>What does the Research Proposal offer in this discipline of Cybersecurity and Law???</a:t>
            </a:r>
            <a:endParaRPr lang="en-AE" sz="2800" dirty="0"/>
          </a:p>
        </p:txBody>
      </p:sp>
      <p:sp>
        <p:nvSpPr>
          <p:cNvPr id="3" name="Content Placeholder 2">
            <a:extLst>
              <a:ext uri="{FF2B5EF4-FFF2-40B4-BE49-F238E27FC236}">
                <a16:creationId xmlns:a16="http://schemas.microsoft.com/office/drawing/2014/main" id="{70C5675D-3B0F-F8FD-BEE6-D4A837BA4182}"/>
              </a:ext>
            </a:extLst>
          </p:cNvPr>
          <p:cNvSpPr>
            <a:spLocks noGrp="1"/>
          </p:cNvSpPr>
          <p:nvPr>
            <p:ph idx="1"/>
          </p:nvPr>
        </p:nvSpPr>
        <p:spPr>
          <a:xfrm>
            <a:off x="849758" y="1026459"/>
            <a:ext cx="10427841" cy="5298141"/>
          </a:xfrm>
        </p:spPr>
        <p:txBody>
          <a:bodyPr/>
          <a:lstStyle/>
          <a:p>
            <a:pPr>
              <a:buFont typeface="Wingdings" panose="05000000000000000000" pitchFamily="2" charset="2"/>
              <a:buChar char="v"/>
            </a:pPr>
            <a:r>
              <a:rPr lang="en-US" dirty="0"/>
              <a:t>Improvement in Prediction and Prevention of Digital Crime.</a:t>
            </a:r>
          </a:p>
          <a:p>
            <a:pPr marL="0" indent="0">
              <a:buNone/>
            </a:pPr>
            <a:r>
              <a:rPr lang="en-US" dirty="0"/>
              <a:t>  How?  Creation of tools that predict and prevent crime, such as the  Cyber Security    Modeling Language that can predict and prevent different types of cybercrime (</a:t>
            </a:r>
            <a:r>
              <a:rPr lang="en-US" dirty="0" err="1"/>
              <a:t>Sommestad</a:t>
            </a:r>
            <a:r>
              <a:rPr lang="en-US" dirty="0"/>
              <a:t> et al., 2012)</a:t>
            </a:r>
          </a:p>
          <a:p>
            <a:pPr marL="0" indent="0">
              <a:buNone/>
            </a:pPr>
            <a:endParaRPr lang="en-US" dirty="0"/>
          </a:p>
          <a:p>
            <a:pPr marL="0" indent="0">
              <a:buNone/>
            </a:pPr>
            <a:endParaRPr lang="en-AE" dirty="0"/>
          </a:p>
          <a:p>
            <a:pPr>
              <a:buFont typeface="Wingdings" panose="05000000000000000000" pitchFamily="2" charset="2"/>
              <a:buChar char="v"/>
            </a:pPr>
            <a:r>
              <a:rPr lang="en-AE" dirty="0"/>
              <a:t>Improvement of old tools and creation of new ones. Considering the feedback from the questionnaires, shortcomings and mistakes can be corrected or entirely new tools can emerge like the IDS </a:t>
            </a:r>
            <a:r>
              <a:rPr lang="en-US" dirty="0"/>
              <a:t>(Modi et al., 2013)  and the use of AI that can work tirelessly with minimum human interaction (Prasad et al., 2020).</a:t>
            </a:r>
          </a:p>
        </p:txBody>
      </p:sp>
      <p:pic>
        <p:nvPicPr>
          <p:cNvPr id="6" name="Audio 5">
            <a:hlinkClick r:id="" action="ppaction://media"/>
            <a:extLst>
              <a:ext uri="{FF2B5EF4-FFF2-40B4-BE49-F238E27FC236}">
                <a16:creationId xmlns:a16="http://schemas.microsoft.com/office/drawing/2014/main" id="{5FEF1014-4C10-5AC7-590A-8A356B3DE39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27525234"/>
      </p:ext>
    </p:extLst>
  </p:cSld>
  <p:clrMapOvr>
    <a:masterClrMapping/>
  </p:clrMapOvr>
  <mc:AlternateContent xmlns:mc="http://schemas.openxmlformats.org/markup-compatibility/2006">
    <mc:Choice xmlns:p14="http://schemas.microsoft.com/office/powerpoint/2010/main" Requires="p14">
      <p:transition spd="slow" p14:dur="2000" advTm="71746"/>
    </mc:Choice>
    <mc:Fallback>
      <p:transition spd="slow" advTm="71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B6D113-5CDE-B195-3675-70E5C08507BB}"/>
              </a:ext>
            </a:extLst>
          </p:cNvPr>
          <p:cNvSpPr>
            <a:spLocks noGrp="1"/>
          </p:cNvSpPr>
          <p:nvPr>
            <p:ph idx="1"/>
          </p:nvPr>
        </p:nvSpPr>
        <p:spPr>
          <a:xfrm>
            <a:off x="616675" y="268941"/>
            <a:ext cx="10427841" cy="6176683"/>
          </a:xfrm>
        </p:spPr>
        <p:txBody>
          <a:bodyPr/>
          <a:lstStyle/>
          <a:p>
            <a:pPr>
              <a:buFont typeface="Wingdings" panose="05000000000000000000" pitchFamily="2" charset="2"/>
              <a:buChar char="v"/>
            </a:pPr>
            <a:endParaRPr lang="en-US" dirty="0"/>
          </a:p>
          <a:p>
            <a:pPr>
              <a:buFont typeface="Wingdings" panose="05000000000000000000" pitchFamily="2" charset="2"/>
              <a:buChar char="v"/>
            </a:pPr>
            <a:endParaRPr lang="en-US" dirty="0"/>
          </a:p>
          <a:p>
            <a:pPr>
              <a:buFont typeface="Wingdings" panose="05000000000000000000" pitchFamily="2" charset="2"/>
              <a:buChar char="v"/>
            </a:pPr>
            <a:r>
              <a:rPr lang="en-US" dirty="0"/>
              <a:t>It can raise awareness regarding the lurking dangers and improve the cybersecurity posture of people and companies to seek further knowledge and assistance from cybersecurity experts and respective cyber law enforcement agencies.</a:t>
            </a:r>
            <a:endParaRPr lang="en-AE" dirty="0"/>
          </a:p>
          <a:p>
            <a:pPr>
              <a:buFont typeface="Wingdings" panose="05000000000000000000" pitchFamily="2" charset="2"/>
              <a:buChar char="v"/>
            </a:pPr>
            <a:endParaRPr lang="en-AE" dirty="0"/>
          </a:p>
          <a:p>
            <a:pPr>
              <a:buFont typeface="Wingdings" panose="05000000000000000000" pitchFamily="2" charset="2"/>
              <a:buChar char="v"/>
            </a:pPr>
            <a:endParaRPr lang="en-AE" dirty="0"/>
          </a:p>
          <a:p>
            <a:pPr>
              <a:buFont typeface="Wingdings" panose="05000000000000000000" pitchFamily="2" charset="2"/>
              <a:buChar char="v"/>
            </a:pPr>
            <a:r>
              <a:rPr lang="en-US" dirty="0"/>
              <a:t>Strategic Cybersecurity Planning.</a:t>
            </a:r>
            <a:r>
              <a:rPr lang="en-AE" dirty="0"/>
              <a:t> Businesses and Nations can plan and implement their cyber defences to protect their assets and their critical information </a:t>
            </a:r>
            <a:r>
              <a:rPr lang="en-US" dirty="0"/>
              <a:t> (</a:t>
            </a:r>
            <a:r>
              <a:rPr lang="en-US" dirty="0" err="1"/>
              <a:t>Sabillon</a:t>
            </a:r>
            <a:r>
              <a:rPr lang="en-US" dirty="0"/>
              <a:t> et al., 2016)</a:t>
            </a:r>
            <a:endParaRPr lang="en-AE" dirty="0"/>
          </a:p>
        </p:txBody>
      </p:sp>
      <p:pic>
        <p:nvPicPr>
          <p:cNvPr id="5" name="Audio 4">
            <a:hlinkClick r:id="" action="ppaction://media"/>
            <a:extLst>
              <a:ext uri="{FF2B5EF4-FFF2-40B4-BE49-F238E27FC236}">
                <a16:creationId xmlns:a16="http://schemas.microsoft.com/office/drawing/2014/main" id="{9FE24B08-8EF3-1D07-E048-22F313A1CF1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3910726"/>
      </p:ext>
    </p:extLst>
  </p:cSld>
  <p:clrMapOvr>
    <a:masterClrMapping/>
  </p:clrMapOvr>
  <mc:AlternateContent xmlns:mc="http://schemas.openxmlformats.org/markup-compatibility/2006">
    <mc:Choice xmlns:p14="http://schemas.microsoft.com/office/powerpoint/2010/main" Requires="p14">
      <p:transition spd="slow" p14:dur="2000" advTm="60941"/>
    </mc:Choice>
    <mc:Fallback>
      <p:transition spd="slow" advTm="60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5412B-5822-ED84-7893-8BC2FCC282A4}"/>
              </a:ext>
            </a:extLst>
          </p:cNvPr>
          <p:cNvSpPr>
            <a:spLocks noGrp="1"/>
          </p:cNvSpPr>
          <p:nvPr>
            <p:ph type="title"/>
          </p:nvPr>
        </p:nvSpPr>
        <p:spPr>
          <a:xfrm>
            <a:off x="423862" y="3973071"/>
            <a:ext cx="4085665" cy="2195027"/>
          </a:xfrm>
        </p:spPr>
        <p:txBody>
          <a:bodyPr anchor="ctr">
            <a:normAutofit/>
          </a:bodyPr>
          <a:lstStyle/>
          <a:p>
            <a:r>
              <a:rPr lang="en-US" dirty="0"/>
              <a:t>The research question</a:t>
            </a:r>
            <a:endParaRPr lang="en-AE" dirty="0"/>
          </a:p>
        </p:txBody>
      </p:sp>
      <p:pic>
        <p:nvPicPr>
          <p:cNvPr id="14" name="Picture 13" descr="Abstract background of data">
            <a:extLst>
              <a:ext uri="{FF2B5EF4-FFF2-40B4-BE49-F238E27FC236}">
                <a16:creationId xmlns:a16="http://schemas.microsoft.com/office/drawing/2014/main" id="{07353ED4-23C9-CE64-E94A-F2D8986F4FE9}"/>
              </a:ext>
            </a:extLst>
          </p:cNvPr>
          <p:cNvPicPr>
            <a:picLocks noChangeAspect="1"/>
          </p:cNvPicPr>
          <p:nvPr/>
        </p:nvPicPr>
        <p:blipFill rotWithShape="1">
          <a:blip r:embed="rId4"/>
          <a:srcRect t="22250" b="27751"/>
          <a:stretch/>
        </p:blipFill>
        <p:spPr>
          <a:xfrm>
            <a:off x="20" y="10"/>
            <a:ext cx="12191979" cy="3428990"/>
          </a:xfrm>
          <a:prstGeom prst="rect">
            <a:avLst/>
          </a:prstGeom>
        </p:spPr>
      </p:pic>
      <p:cxnSp>
        <p:nvCxnSpPr>
          <p:cNvPr id="15" name="Straight Connector 14">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E37C8D1-7ADE-0A31-D22E-5555B0737040}"/>
              </a:ext>
            </a:extLst>
          </p:cNvPr>
          <p:cNvSpPr>
            <a:spLocks noGrp="1"/>
          </p:cNvSpPr>
          <p:nvPr>
            <p:ph idx="1"/>
          </p:nvPr>
        </p:nvSpPr>
        <p:spPr>
          <a:xfrm>
            <a:off x="5970505" y="3958297"/>
            <a:ext cx="4883021" cy="2195027"/>
          </a:xfrm>
        </p:spPr>
        <p:txBody>
          <a:bodyPr anchor="ctr">
            <a:normAutofit/>
          </a:bodyPr>
          <a:lstStyle/>
          <a:p>
            <a:pPr marL="0" indent="0">
              <a:lnSpc>
                <a:spcPct val="110000"/>
              </a:lnSpc>
              <a:buNone/>
            </a:pPr>
            <a:r>
              <a:rPr lang="en-US" sz="2400" dirty="0"/>
              <a:t>How effective are various cybersecurity tools and techniques in preventing and predicting digital crime?</a:t>
            </a:r>
            <a:endParaRPr lang="en-AE" sz="2400" dirty="0"/>
          </a:p>
        </p:txBody>
      </p:sp>
      <p:pic>
        <p:nvPicPr>
          <p:cNvPr id="6" name="Audio 5">
            <a:hlinkClick r:id="" action="ppaction://media"/>
            <a:extLst>
              <a:ext uri="{FF2B5EF4-FFF2-40B4-BE49-F238E27FC236}">
                <a16:creationId xmlns:a16="http://schemas.microsoft.com/office/drawing/2014/main" id="{59613268-7129-81FE-CEF2-26D08123B9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2516544"/>
      </p:ext>
    </p:extLst>
  </p:cSld>
  <p:clrMapOvr>
    <a:masterClrMapping/>
  </p:clrMapOvr>
  <mc:AlternateContent xmlns:mc="http://schemas.openxmlformats.org/markup-compatibility/2006">
    <mc:Choice xmlns:p14="http://schemas.microsoft.com/office/powerpoint/2010/main" Requires="p14">
      <p:transition spd="slow" p14:dur="2000" advTm="19599"/>
    </mc:Choice>
    <mc:Fallback>
      <p:transition spd="slow" advTm="19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2883-0E55-D368-A505-AED92AB66BF5}"/>
              </a:ext>
            </a:extLst>
          </p:cNvPr>
          <p:cNvSpPr>
            <a:spLocks noGrp="1"/>
          </p:cNvSpPr>
          <p:nvPr>
            <p:ph type="title"/>
          </p:nvPr>
        </p:nvSpPr>
        <p:spPr>
          <a:xfrm>
            <a:off x="849759" y="317220"/>
            <a:ext cx="10427840" cy="571498"/>
          </a:xfrm>
        </p:spPr>
        <p:txBody>
          <a:bodyPr>
            <a:normAutofit/>
          </a:bodyPr>
          <a:lstStyle/>
          <a:p>
            <a:r>
              <a:rPr lang="en-US" sz="2800" dirty="0"/>
              <a:t>Aims and Objectives of the Research Proposal</a:t>
            </a:r>
            <a:endParaRPr lang="en-AE" sz="2800" dirty="0"/>
          </a:p>
        </p:txBody>
      </p:sp>
      <p:graphicFrame>
        <p:nvGraphicFramePr>
          <p:cNvPr id="5" name="Content Placeholder 2">
            <a:extLst>
              <a:ext uri="{FF2B5EF4-FFF2-40B4-BE49-F238E27FC236}">
                <a16:creationId xmlns:a16="http://schemas.microsoft.com/office/drawing/2014/main" id="{DDE5DB33-418E-11F9-4223-0046A9D7CB6B}"/>
              </a:ext>
            </a:extLst>
          </p:cNvPr>
          <p:cNvGraphicFramePr>
            <a:graphicFrameLocks noGrp="1"/>
          </p:cNvGraphicFramePr>
          <p:nvPr>
            <p:ph idx="1"/>
            <p:extLst>
              <p:ext uri="{D42A27DB-BD31-4B8C-83A1-F6EECF244321}">
                <p14:modId xmlns:p14="http://schemas.microsoft.com/office/powerpoint/2010/main" val="2830906775"/>
              </p:ext>
            </p:extLst>
          </p:nvPr>
        </p:nvGraphicFramePr>
        <p:xfrm>
          <a:off x="849758" y="950259"/>
          <a:ext cx="10427841" cy="50190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FDAE07B4-5187-B3D8-92DE-607E86E051F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22486283"/>
      </p:ext>
    </p:extLst>
  </p:cSld>
  <p:clrMapOvr>
    <a:masterClrMapping/>
  </p:clrMapOvr>
  <mc:AlternateContent xmlns:mc="http://schemas.openxmlformats.org/markup-compatibility/2006">
    <mc:Choice xmlns:p14="http://schemas.microsoft.com/office/powerpoint/2010/main" Requires="p14">
      <p:transition spd="slow" p14:dur="2000" advTm="48210"/>
    </mc:Choice>
    <mc:Fallback>
      <p:transition spd="slow" advTm="48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4FE1-1742-5425-F309-C01802E4E635}"/>
              </a:ext>
            </a:extLst>
          </p:cNvPr>
          <p:cNvSpPr>
            <a:spLocks noGrp="1"/>
          </p:cNvSpPr>
          <p:nvPr>
            <p:ph type="title"/>
          </p:nvPr>
        </p:nvSpPr>
        <p:spPr>
          <a:xfrm>
            <a:off x="849758" y="215338"/>
            <a:ext cx="10427840" cy="656663"/>
          </a:xfrm>
        </p:spPr>
        <p:txBody>
          <a:bodyPr>
            <a:normAutofit fontScale="90000"/>
          </a:bodyPr>
          <a:lstStyle/>
          <a:p>
            <a:r>
              <a:rPr lang="en-US" dirty="0"/>
              <a:t>Literature Related to the Proposal Research</a:t>
            </a:r>
            <a:endParaRPr lang="en-AE" dirty="0"/>
          </a:p>
        </p:txBody>
      </p:sp>
      <p:sp>
        <p:nvSpPr>
          <p:cNvPr id="3" name="Content Placeholder 2">
            <a:extLst>
              <a:ext uri="{FF2B5EF4-FFF2-40B4-BE49-F238E27FC236}">
                <a16:creationId xmlns:a16="http://schemas.microsoft.com/office/drawing/2014/main" id="{5B1F8A66-4B88-84AC-154A-A1D46309D278}"/>
              </a:ext>
            </a:extLst>
          </p:cNvPr>
          <p:cNvSpPr>
            <a:spLocks noGrp="1"/>
          </p:cNvSpPr>
          <p:nvPr>
            <p:ph idx="1"/>
          </p:nvPr>
        </p:nvSpPr>
        <p:spPr>
          <a:xfrm>
            <a:off x="849758" y="872001"/>
            <a:ext cx="10427841" cy="5434670"/>
          </a:xfrm>
        </p:spPr>
        <p:txBody>
          <a:bodyPr/>
          <a:lstStyle/>
          <a:p>
            <a:pPr marL="0" indent="0">
              <a:buNone/>
            </a:pPr>
            <a:r>
              <a:rPr lang="en-US" dirty="0">
                <a:solidFill>
                  <a:schemeClr val="tx1"/>
                </a:solidFill>
              </a:rPr>
              <a:t>To grasp the implementation of cybersecurity in crime prediction and prevention, a review follows on both positive and negative aspects.</a:t>
            </a:r>
          </a:p>
          <a:p>
            <a:pPr marL="0" indent="0">
              <a:buNone/>
            </a:pPr>
            <a:endParaRPr lang="en-US" dirty="0"/>
          </a:p>
          <a:p>
            <a:pPr marL="0" indent="0">
              <a:buNone/>
            </a:pPr>
            <a:r>
              <a:rPr lang="en-US" b="1" u="sng" dirty="0"/>
              <a:t>Pros</a:t>
            </a:r>
          </a:p>
          <a:p>
            <a:pPr>
              <a:buFont typeface="Wingdings" panose="05000000000000000000" pitchFamily="2" charset="2"/>
              <a:buChar char="v"/>
            </a:pPr>
            <a:r>
              <a:rPr lang="en-US" dirty="0">
                <a:solidFill>
                  <a:schemeClr val="tx1"/>
                </a:solidFill>
                <a:effectLst/>
              </a:rPr>
              <a:t>Real-time abnormality detection of diverse security data</a:t>
            </a:r>
          </a:p>
          <a:p>
            <a:pPr>
              <a:buFont typeface="Wingdings" panose="05000000000000000000" pitchFamily="2" charset="2"/>
              <a:buChar char="v"/>
            </a:pPr>
            <a:r>
              <a:rPr lang="en-US" dirty="0">
                <a:solidFill>
                  <a:schemeClr val="tx1"/>
                </a:solidFill>
                <a:effectLst/>
              </a:rPr>
              <a:t>Network forensics (the measurement of network performance variables)</a:t>
            </a:r>
          </a:p>
          <a:p>
            <a:pPr>
              <a:buFont typeface="Wingdings" panose="05000000000000000000" pitchFamily="2" charset="2"/>
              <a:buChar char="v"/>
            </a:pPr>
            <a:r>
              <a:rPr lang="en-US" dirty="0">
                <a:solidFill>
                  <a:schemeClr val="tx1"/>
                </a:solidFill>
                <a:effectLst/>
              </a:rPr>
              <a:t>Real-time analytics tools enable continuous monitoring</a:t>
            </a:r>
          </a:p>
          <a:p>
            <a:pPr>
              <a:buFont typeface="Wingdings" panose="05000000000000000000" pitchFamily="2" charset="2"/>
              <a:buChar char="v"/>
            </a:pPr>
            <a:r>
              <a:rPr lang="en-US" dirty="0">
                <a:solidFill>
                  <a:schemeClr val="tx1"/>
                </a:solidFill>
                <a:effectLst/>
              </a:rPr>
              <a:t>Root Cause Analysis </a:t>
            </a:r>
          </a:p>
          <a:p>
            <a:pPr>
              <a:buFont typeface="Wingdings" panose="05000000000000000000" pitchFamily="2" charset="2"/>
              <a:buChar char="v"/>
            </a:pPr>
            <a:endParaRPr lang="en-US" dirty="0">
              <a:solidFill>
                <a:srgbClr val="0E101A"/>
              </a:solidFill>
            </a:endParaRPr>
          </a:p>
          <a:p>
            <a:pPr marL="0" indent="0">
              <a:buNone/>
            </a:pPr>
            <a:endParaRPr lang="en-US" dirty="0">
              <a:solidFill>
                <a:srgbClr val="0E101A"/>
              </a:solidFill>
              <a:effectLst/>
            </a:endParaRPr>
          </a:p>
          <a:p>
            <a:pPr marL="0" indent="0">
              <a:buNone/>
            </a:pPr>
            <a:r>
              <a:rPr lang="en-US" dirty="0">
                <a:solidFill>
                  <a:schemeClr val="tx1"/>
                </a:solidFill>
                <a:effectLst/>
              </a:rPr>
              <a:t>(Mahmood &amp; Afzal, 2013)</a:t>
            </a:r>
          </a:p>
        </p:txBody>
      </p:sp>
      <p:pic>
        <p:nvPicPr>
          <p:cNvPr id="6" name="Audio 5">
            <a:hlinkClick r:id="" action="ppaction://media"/>
            <a:extLst>
              <a:ext uri="{FF2B5EF4-FFF2-40B4-BE49-F238E27FC236}">
                <a16:creationId xmlns:a16="http://schemas.microsoft.com/office/drawing/2014/main" id="{CD77C0D5-048C-E168-9417-05D50EE8C35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581155"/>
      </p:ext>
    </p:extLst>
  </p:cSld>
  <p:clrMapOvr>
    <a:masterClrMapping/>
  </p:clrMapOvr>
  <mc:AlternateContent xmlns:mc="http://schemas.openxmlformats.org/markup-compatibility/2006">
    <mc:Choice xmlns:p14="http://schemas.microsoft.com/office/powerpoint/2010/main" Requires="p14">
      <p:transition spd="slow" p14:dur="2000" advTm="73695"/>
    </mc:Choice>
    <mc:Fallback>
      <p:transition spd="slow" advTm="73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12548-D3F2-2792-4BE8-359619DDFAE9}"/>
              </a:ext>
            </a:extLst>
          </p:cNvPr>
          <p:cNvSpPr>
            <a:spLocks noGrp="1"/>
          </p:cNvSpPr>
          <p:nvPr>
            <p:ph type="title"/>
          </p:nvPr>
        </p:nvSpPr>
        <p:spPr>
          <a:xfrm>
            <a:off x="4538922" y="300484"/>
            <a:ext cx="6037830" cy="998376"/>
          </a:xfrm>
        </p:spPr>
        <p:txBody>
          <a:bodyPr>
            <a:normAutofit fontScale="90000"/>
          </a:bodyPr>
          <a:lstStyle/>
          <a:p>
            <a:r>
              <a:rPr lang="en-US" sz="3200" dirty="0"/>
              <a:t>Literature Related to the Proposal Research</a:t>
            </a:r>
            <a:endParaRPr lang="en-AE" sz="3200" dirty="0"/>
          </a:p>
        </p:txBody>
      </p:sp>
      <p:pic>
        <p:nvPicPr>
          <p:cNvPr id="15" name="Graphic 14" descr="Stop Sign">
            <a:extLst>
              <a:ext uri="{FF2B5EF4-FFF2-40B4-BE49-F238E27FC236}">
                <a16:creationId xmlns:a16="http://schemas.microsoft.com/office/drawing/2014/main" id="{80ABA332-81CA-DD5D-7C43-9D463CD5B0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500" y="1986274"/>
            <a:ext cx="2962082" cy="2962082"/>
          </a:xfrm>
          <a:prstGeom prst="rect">
            <a:avLst/>
          </a:prstGeom>
        </p:spPr>
      </p:pic>
      <p:cxnSp>
        <p:nvCxnSpPr>
          <p:cNvPr id="16" name="Straight Connector 15">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11830" y="2710543"/>
            <a:ext cx="0" cy="3347785"/>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81F2FC9-EE54-B5E6-CA3A-40B0E708826B}"/>
              </a:ext>
            </a:extLst>
          </p:cNvPr>
          <p:cNvSpPr>
            <a:spLocks noGrp="1"/>
          </p:cNvSpPr>
          <p:nvPr>
            <p:ph idx="1"/>
          </p:nvPr>
        </p:nvSpPr>
        <p:spPr>
          <a:xfrm>
            <a:off x="5074171" y="1983091"/>
            <a:ext cx="5369231" cy="4802687"/>
          </a:xfrm>
        </p:spPr>
        <p:txBody>
          <a:bodyPr anchor="b">
            <a:normAutofit/>
          </a:bodyPr>
          <a:lstStyle/>
          <a:p>
            <a:pPr marL="0" indent="0">
              <a:lnSpc>
                <a:spcPct val="110000"/>
              </a:lnSpc>
              <a:buNone/>
            </a:pPr>
            <a:r>
              <a:rPr lang="en-US" sz="1600" b="1" u="sng" dirty="0"/>
              <a:t>Cons</a:t>
            </a:r>
          </a:p>
          <a:p>
            <a:pPr>
              <a:lnSpc>
                <a:spcPct val="110000"/>
              </a:lnSpc>
              <a:buFont typeface="Wingdings" panose="05000000000000000000" pitchFamily="2" charset="2"/>
              <a:buChar char="v"/>
            </a:pPr>
            <a:r>
              <a:rPr lang="en-US" sz="1600" dirty="0">
                <a:effectLst/>
              </a:rPr>
              <a:t>Continuous and Non-stop training on ML and AI-integrated systems(Xin et al., 2018) can be time and effort-consuming. </a:t>
            </a:r>
          </a:p>
          <a:p>
            <a:pPr>
              <a:lnSpc>
                <a:spcPct val="110000"/>
              </a:lnSpc>
              <a:buFont typeface="Wingdings" panose="05000000000000000000" pitchFamily="2" charset="2"/>
              <a:buChar char="v"/>
            </a:pPr>
            <a:r>
              <a:rPr lang="en-US" sz="1600" dirty="0"/>
              <a:t>Investment in Human and Financial resources, which not everyone can support </a:t>
            </a:r>
            <a:r>
              <a:rPr lang="en-US" sz="1600" dirty="0">
                <a:effectLst/>
              </a:rPr>
              <a:t>(Dash et al., 2022).</a:t>
            </a:r>
          </a:p>
          <a:p>
            <a:pPr>
              <a:lnSpc>
                <a:spcPct val="110000"/>
              </a:lnSpc>
              <a:buFont typeface="Wingdings" panose="05000000000000000000" pitchFamily="2" charset="2"/>
              <a:buChar char="v"/>
            </a:pPr>
            <a:r>
              <a:rPr lang="en-US" sz="1600" dirty="0"/>
              <a:t>Criminals  are also better trained nowadays and  follow the latest technological trends with the use of AI for their attacks </a:t>
            </a:r>
            <a:r>
              <a:rPr lang="en-US" sz="1600" dirty="0">
                <a:effectLst/>
              </a:rPr>
              <a:t>(Dash et al., 2022)</a:t>
            </a:r>
          </a:p>
          <a:p>
            <a:pPr>
              <a:lnSpc>
                <a:spcPct val="110000"/>
              </a:lnSpc>
              <a:buFont typeface="Wingdings" panose="05000000000000000000" pitchFamily="2" charset="2"/>
              <a:buChar char="v"/>
            </a:pPr>
            <a:endParaRPr lang="en-US" sz="1600" dirty="0"/>
          </a:p>
          <a:p>
            <a:pPr>
              <a:lnSpc>
                <a:spcPct val="110000"/>
              </a:lnSpc>
              <a:buFont typeface="Wingdings" panose="05000000000000000000" pitchFamily="2" charset="2"/>
              <a:buChar char="v"/>
            </a:pPr>
            <a:r>
              <a:rPr lang="en-US" sz="1600" dirty="0">
                <a:effectLst/>
              </a:rPr>
              <a:t>Technical Challenges and malfunctions in Intrusion Detection Systems  (</a:t>
            </a:r>
            <a:r>
              <a:rPr lang="en-US" sz="1600" dirty="0" err="1">
                <a:effectLst/>
              </a:rPr>
              <a:t>Gheyas</a:t>
            </a:r>
            <a:r>
              <a:rPr lang="en-US" sz="1600" dirty="0">
                <a:effectLst/>
              </a:rPr>
              <a:t> &amp; Abdallah, 2016). </a:t>
            </a:r>
            <a:r>
              <a:rPr lang="en-US" sz="1600" dirty="0"/>
              <a:t>I</a:t>
            </a:r>
            <a:r>
              <a:rPr lang="en-US" sz="1600" dirty="0">
                <a:effectLst/>
              </a:rPr>
              <a:t>t looks like there is no flawless system in operations, only in designs</a:t>
            </a:r>
          </a:p>
          <a:p>
            <a:pPr>
              <a:lnSpc>
                <a:spcPct val="110000"/>
              </a:lnSpc>
              <a:buFont typeface="Wingdings" panose="05000000000000000000" pitchFamily="2" charset="2"/>
              <a:buChar char="v"/>
            </a:pPr>
            <a:endParaRPr lang="en-AE" sz="1300" dirty="0"/>
          </a:p>
        </p:txBody>
      </p:sp>
      <p:pic>
        <p:nvPicPr>
          <p:cNvPr id="6" name="Audio 5">
            <a:hlinkClick r:id="" action="ppaction://media"/>
            <a:extLst>
              <a:ext uri="{FF2B5EF4-FFF2-40B4-BE49-F238E27FC236}">
                <a16:creationId xmlns:a16="http://schemas.microsoft.com/office/drawing/2014/main" id="{592E812C-F9C1-755D-FD4B-67A99A47BC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4711917"/>
      </p:ext>
    </p:extLst>
  </p:cSld>
  <p:clrMapOvr>
    <a:masterClrMapping/>
  </p:clrMapOvr>
  <mc:AlternateContent xmlns:mc="http://schemas.openxmlformats.org/markup-compatibility/2006">
    <mc:Choice xmlns:p14="http://schemas.microsoft.com/office/powerpoint/2010/main" Requires="p14">
      <p:transition spd="slow" p14:dur="2000" advTm="101324"/>
    </mc:Choice>
    <mc:Fallback>
      <p:transition spd="slow" advTm="101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VaultVTI">
  <a:themeElements>
    <a:clrScheme name="archway">
      <a:dk1>
        <a:sysClr val="windowText" lastClr="000000"/>
      </a:dk1>
      <a:lt1>
        <a:sysClr val="window" lastClr="FFFFFF"/>
      </a:lt1>
      <a:dk2>
        <a:srgbClr val="262626"/>
      </a:dk2>
      <a:lt2>
        <a:srgbClr val="CCC9C2"/>
      </a:lt2>
      <a:accent1>
        <a:srgbClr val="A85E3E"/>
      </a:accent1>
      <a:accent2>
        <a:srgbClr val="C3743C"/>
      </a:accent2>
      <a:accent3>
        <a:srgbClr val="CF6749"/>
      </a:accent3>
      <a:accent4>
        <a:srgbClr val="7D8B71"/>
      </a:accent4>
      <a:accent5>
        <a:srgbClr val="A37A59"/>
      </a:accent5>
      <a:accent6>
        <a:srgbClr val="AB8244"/>
      </a:accent6>
      <a:hlink>
        <a:srgbClr val="B94F31"/>
      </a:hlink>
      <a:folHlink>
        <a:srgbClr val="667458"/>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docProps/app.xml><?xml version="1.0" encoding="utf-8"?>
<Properties xmlns="http://schemas.openxmlformats.org/officeDocument/2006/extended-properties" xmlns:vt="http://schemas.openxmlformats.org/officeDocument/2006/docPropsVTypes">
  <TotalTime>168</TotalTime>
  <Words>1700</Words>
  <Application>Microsoft Office PowerPoint</Application>
  <PresentationFormat>Widescreen</PresentationFormat>
  <Paragraphs>108</Paragraphs>
  <Slides>16</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Georgia Pro Light</vt:lpstr>
      <vt:lpstr>Wingdings</vt:lpstr>
      <vt:lpstr>VaultVTI</vt:lpstr>
      <vt:lpstr>RMPP Research Proposal </vt:lpstr>
      <vt:lpstr>Project title</vt:lpstr>
      <vt:lpstr>Current Status in Cyber Security and Law</vt:lpstr>
      <vt:lpstr>What does the Research Proposal offer in this discipline of Cybersecurity and Law???</vt:lpstr>
      <vt:lpstr>PowerPoint Presentation</vt:lpstr>
      <vt:lpstr>The research question</vt:lpstr>
      <vt:lpstr>Aims and Objectives of the Research Proposal</vt:lpstr>
      <vt:lpstr>Literature Related to the Proposal Research</vt:lpstr>
      <vt:lpstr>Literature Related to the Proposal Research</vt:lpstr>
      <vt:lpstr>Gaps in Literature of the Research Proposal</vt:lpstr>
      <vt:lpstr>Methodology Research</vt:lpstr>
      <vt:lpstr>Ethical Considerations</vt:lpstr>
      <vt:lpstr>Timeline of Proposed Activities</vt:lpstr>
      <vt:lpstr>Epilogue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RMPP Research Proposal</dc:title>
  <dc:creator>MARAGKOS MARIOS</dc:creator>
  <cp:lastModifiedBy>MARAGKOS MARIOS</cp:lastModifiedBy>
  <cp:revision>5</cp:revision>
  <dcterms:created xsi:type="dcterms:W3CDTF">2023-11-27T19:52:13Z</dcterms:created>
  <dcterms:modified xsi:type="dcterms:W3CDTF">2023-11-27T23:29:13Z</dcterms:modified>
</cp:coreProperties>
</file>